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449" r:id="rId2"/>
    <p:sldId id="453" r:id="rId3"/>
    <p:sldId id="444" r:id="rId4"/>
    <p:sldId id="452" r:id="rId5"/>
    <p:sldId id="437" r:id="rId6"/>
    <p:sldId id="440" r:id="rId7"/>
    <p:sldId id="447" r:id="rId8"/>
    <p:sldId id="446" r:id="rId9"/>
    <p:sldId id="448" r:id="rId10"/>
    <p:sldId id="450" r:id="rId11"/>
    <p:sldId id="443" r:id="rId12"/>
    <p:sldId id="451" r:id="rId13"/>
  </p:sldIdLst>
  <p:sldSz cx="9144000" cy="6858000" type="screen4x3"/>
  <p:notesSz cx="6858000" cy="97139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B65081"/>
    <a:srgbClr val="CA3CB2"/>
    <a:srgbClr val="0066FF"/>
    <a:srgbClr val="006600"/>
    <a:srgbClr val="FFFFCC"/>
    <a:srgbClr val="FFFFFF"/>
    <a:srgbClr val="FFFF99"/>
    <a:srgbClr val="FF9933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3" autoAdjust="0"/>
    <p:restoredTop sz="86421" autoAdjust="0"/>
  </p:normalViewPr>
  <p:slideViewPr>
    <p:cSldViewPr>
      <p:cViewPr varScale="1">
        <p:scale>
          <a:sx n="68" d="100"/>
          <a:sy n="68" d="100"/>
        </p:scale>
        <p:origin x="1148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5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57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857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DEAFA6A-8745-4961-AC95-C8476F62D42F}" type="datetimeFigureOut">
              <a:rPr lang="en-US"/>
              <a:pPr>
                <a:defRPr/>
              </a:pPr>
              <a:t>7/21/2018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226550"/>
            <a:ext cx="2971800" cy="4857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226550"/>
            <a:ext cx="2971800" cy="4857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1160A755-BBBA-4B93-83EE-BCFDE03993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79646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57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857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EFA5DCE-C6D7-4CF9-A2DE-F04BB2EF1F57}" type="datetimeFigureOut">
              <a:rPr lang="en-US"/>
              <a:pPr>
                <a:defRPr/>
              </a:pPr>
              <a:t>7/21/2018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01713" y="728663"/>
            <a:ext cx="4854575" cy="3641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ZA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614863"/>
            <a:ext cx="5486400" cy="437038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ZA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226550"/>
            <a:ext cx="2971800" cy="4857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226550"/>
            <a:ext cx="2971800" cy="4857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4667416C-0830-4492-A06A-A9BE4C55FDDD}" type="slidenum">
              <a:rPr lang="en-ZA" altLang="en-US"/>
              <a:pPr>
                <a:defRPr/>
              </a:pPr>
              <a:t>‹#›</a:t>
            </a:fld>
            <a:endParaRPr lang="en-ZA" altLang="en-US"/>
          </a:p>
        </p:txBody>
      </p:sp>
    </p:spTree>
    <p:extLst>
      <p:ext uri="{BB962C8B-B14F-4D97-AF65-F5344CB8AC3E}">
        <p14:creationId xmlns:p14="http://schemas.microsoft.com/office/powerpoint/2010/main" val="34450611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1BBBB7-228A-47CF-8DD9-0FF02F175C1C}" type="datetimeFigureOut">
              <a:rPr lang="en-US"/>
              <a:pPr>
                <a:defRPr/>
              </a:pPr>
              <a:t>7/21/2018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BE47D7-7BBA-43D5-8CC0-8C25E38837BE}" type="slidenum">
              <a:rPr lang="en-ZA" altLang="en-US"/>
              <a:pPr>
                <a:defRPr/>
              </a:pPr>
              <a:t>‹#›</a:t>
            </a:fld>
            <a:endParaRPr lang="en-ZA" altLang="en-US"/>
          </a:p>
        </p:txBody>
      </p:sp>
    </p:spTree>
    <p:extLst>
      <p:ext uri="{BB962C8B-B14F-4D97-AF65-F5344CB8AC3E}">
        <p14:creationId xmlns:p14="http://schemas.microsoft.com/office/powerpoint/2010/main" val="4024686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C9104A-3CE0-4AEC-AAE2-8959781A044E}" type="datetimeFigureOut">
              <a:rPr lang="en-US"/>
              <a:pPr>
                <a:defRPr/>
              </a:pPr>
              <a:t>7/21/2018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E53287-7D4E-4487-BE9E-A45A55C6903B}" type="slidenum">
              <a:rPr lang="en-ZA" altLang="en-US"/>
              <a:pPr>
                <a:defRPr/>
              </a:pPr>
              <a:t>‹#›</a:t>
            </a:fld>
            <a:endParaRPr lang="en-ZA" altLang="en-US"/>
          </a:p>
        </p:txBody>
      </p:sp>
    </p:spTree>
    <p:extLst>
      <p:ext uri="{BB962C8B-B14F-4D97-AF65-F5344CB8AC3E}">
        <p14:creationId xmlns:p14="http://schemas.microsoft.com/office/powerpoint/2010/main" val="2709498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6734C9-C40E-49EF-B9CF-1E4115289CE0}" type="datetimeFigureOut">
              <a:rPr lang="en-US"/>
              <a:pPr>
                <a:defRPr/>
              </a:pPr>
              <a:t>7/21/2018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A6AC41-A5D5-480D-8F2C-A509B0683B9A}" type="slidenum">
              <a:rPr lang="en-ZA" altLang="en-US"/>
              <a:pPr>
                <a:defRPr/>
              </a:pPr>
              <a:t>‹#›</a:t>
            </a:fld>
            <a:endParaRPr lang="en-ZA" altLang="en-US"/>
          </a:p>
        </p:txBody>
      </p:sp>
    </p:spTree>
    <p:extLst>
      <p:ext uri="{BB962C8B-B14F-4D97-AF65-F5344CB8AC3E}">
        <p14:creationId xmlns:p14="http://schemas.microsoft.com/office/powerpoint/2010/main" val="3644563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05440A-9EC6-4F6A-BAE2-FD0C67C9E52A}" type="datetimeFigureOut">
              <a:rPr lang="en-US"/>
              <a:pPr>
                <a:defRPr/>
              </a:pPr>
              <a:t>7/21/2018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15CBC9-A044-44B0-A311-C1E3F8A3EF4C}" type="slidenum">
              <a:rPr lang="en-ZA" altLang="en-US"/>
              <a:pPr>
                <a:defRPr/>
              </a:pPr>
              <a:t>‹#›</a:t>
            </a:fld>
            <a:endParaRPr lang="en-ZA" altLang="en-US"/>
          </a:p>
        </p:txBody>
      </p:sp>
    </p:spTree>
    <p:extLst>
      <p:ext uri="{BB962C8B-B14F-4D97-AF65-F5344CB8AC3E}">
        <p14:creationId xmlns:p14="http://schemas.microsoft.com/office/powerpoint/2010/main" val="4011719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2FE3D4-C4E4-4D94-913A-FC59D1D23351}" type="datetimeFigureOut">
              <a:rPr lang="en-US"/>
              <a:pPr>
                <a:defRPr/>
              </a:pPr>
              <a:t>7/21/2018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4314C5-4682-49B2-BFF8-64277512C713}" type="slidenum">
              <a:rPr lang="en-ZA" altLang="en-US"/>
              <a:pPr>
                <a:defRPr/>
              </a:pPr>
              <a:t>‹#›</a:t>
            </a:fld>
            <a:endParaRPr lang="en-ZA" altLang="en-US"/>
          </a:p>
        </p:txBody>
      </p:sp>
    </p:spTree>
    <p:extLst>
      <p:ext uri="{BB962C8B-B14F-4D97-AF65-F5344CB8AC3E}">
        <p14:creationId xmlns:p14="http://schemas.microsoft.com/office/powerpoint/2010/main" val="2092566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E7547A-C186-47CF-B54F-524A494D58E2}" type="datetimeFigureOut">
              <a:rPr lang="en-US"/>
              <a:pPr>
                <a:defRPr/>
              </a:pPr>
              <a:t>7/21/2018</a:t>
            </a:fld>
            <a:endParaRPr lang="en-Z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99F33E-63DF-4E31-BC24-6CBF44B7E7D1}" type="slidenum">
              <a:rPr lang="en-ZA" altLang="en-US"/>
              <a:pPr>
                <a:defRPr/>
              </a:pPr>
              <a:t>‹#›</a:t>
            </a:fld>
            <a:endParaRPr lang="en-ZA" altLang="en-US"/>
          </a:p>
        </p:txBody>
      </p:sp>
    </p:spTree>
    <p:extLst>
      <p:ext uri="{BB962C8B-B14F-4D97-AF65-F5344CB8AC3E}">
        <p14:creationId xmlns:p14="http://schemas.microsoft.com/office/powerpoint/2010/main" val="838324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81C5B7-4E10-45F9-959E-B499310BEE8A}" type="datetimeFigureOut">
              <a:rPr lang="en-US"/>
              <a:pPr>
                <a:defRPr/>
              </a:pPr>
              <a:t>7/21/2018</a:t>
            </a:fld>
            <a:endParaRPr lang="en-ZA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D3569C-BEFA-4CF8-8859-677A2CC858FA}" type="slidenum">
              <a:rPr lang="en-ZA" altLang="en-US"/>
              <a:pPr>
                <a:defRPr/>
              </a:pPr>
              <a:t>‹#›</a:t>
            </a:fld>
            <a:endParaRPr lang="en-ZA" altLang="en-US"/>
          </a:p>
        </p:txBody>
      </p:sp>
    </p:spTree>
    <p:extLst>
      <p:ext uri="{BB962C8B-B14F-4D97-AF65-F5344CB8AC3E}">
        <p14:creationId xmlns:p14="http://schemas.microsoft.com/office/powerpoint/2010/main" val="3377577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540574-74AC-47B7-9193-7D6B18744065}" type="datetimeFigureOut">
              <a:rPr lang="en-US"/>
              <a:pPr>
                <a:defRPr/>
              </a:pPr>
              <a:t>7/21/2018</a:t>
            </a:fld>
            <a:endParaRPr lang="en-Z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877464-B766-49C8-B0D5-B713ABBB90E1}" type="slidenum">
              <a:rPr lang="en-ZA" altLang="en-US"/>
              <a:pPr>
                <a:defRPr/>
              </a:pPr>
              <a:t>‹#›</a:t>
            </a:fld>
            <a:endParaRPr lang="en-ZA" altLang="en-US"/>
          </a:p>
        </p:txBody>
      </p:sp>
    </p:spTree>
    <p:extLst>
      <p:ext uri="{BB962C8B-B14F-4D97-AF65-F5344CB8AC3E}">
        <p14:creationId xmlns:p14="http://schemas.microsoft.com/office/powerpoint/2010/main" val="4143090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63F79A-5AB0-4DFF-B776-21723970E46D}" type="datetimeFigureOut">
              <a:rPr lang="en-US"/>
              <a:pPr>
                <a:defRPr/>
              </a:pPr>
              <a:t>7/21/2018</a:t>
            </a:fld>
            <a:endParaRPr lang="en-ZA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9C6551-B5CF-4B86-BFF3-C5A97CF9EDB4}" type="slidenum">
              <a:rPr lang="en-ZA" altLang="en-US"/>
              <a:pPr>
                <a:defRPr/>
              </a:pPr>
              <a:t>‹#›</a:t>
            </a:fld>
            <a:endParaRPr lang="en-ZA" altLang="en-US"/>
          </a:p>
        </p:txBody>
      </p:sp>
    </p:spTree>
    <p:extLst>
      <p:ext uri="{BB962C8B-B14F-4D97-AF65-F5344CB8AC3E}">
        <p14:creationId xmlns:p14="http://schemas.microsoft.com/office/powerpoint/2010/main" val="152362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FBEBE3-0888-498C-841E-19AAB5606539}" type="datetimeFigureOut">
              <a:rPr lang="en-US"/>
              <a:pPr>
                <a:defRPr/>
              </a:pPr>
              <a:t>7/21/2018</a:t>
            </a:fld>
            <a:endParaRPr lang="en-Z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6F43D4-D3E0-4EE7-B99C-9F7DBA9DB6AE}" type="slidenum">
              <a:rPr lang="en-ZA" altLang="en-US"/>
              <a:pPr>
                <a:defRPr/>
              </a:pPr>
              <a:t>‹#›</a:t>
            </a:fld>
            <a:endParaRPr lang="en-ZA" altLang="en-US"/>
          </a:p>
        </p:txBody>
      </p:sp>
    </p:spTree>
    <p:extLst>
      <p:ext uri="{BB962C8B-B14F-4D97-AF65-F5344CB8AC3E}">
        <p14:creationId xmlns:p14="http://schemas.microsoft.com/office/powerpoint/2010/main" val="852614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Z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05B106-E1F8-4F21-AB3A-E44A72D76FE4}" type="datetimeFigureOut">
              <a:rPr lang="en-US"/>
              <a:pPr>
                <a:defRPr/>
              </a:pPr>
              <a:t>7/21/2018</a:t>
            </a:fld>
            <a:endParaRPr lang="en-Z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D5A942-7E84-4644-8A19-C1AA68838C96}" type="slidenum">
              <a:rPr lang="en-ZA" altLang="en-US"/>
              <a:pPr>
                <a:defRPr/>
              </a:pPr>
              <a:t>‹#›</a:t>
            </a:fld>
            <a:endParaRPr lang="en-ZA" altLang="en-US"/>
          </a:p>
        </p:txBody>
      </p:sp>
    </p:spTree>
    <p:extLst>
      <p:ext uri="{BB962C8B-B14F-4D97-AF65-F5344CB8AC3E}">
        <p14:creationId xmlns:p14="http://schemas.microsoft.com/office/powerpoint/2010/main" val="1793063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ZA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ZA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641ACB6E-FF7B-43B5-B3F7-1D7E776F6EC5}" type="datetimeFigureOut">
              <a:rPr lang="en-US"/>
              <a:pPr>
                <a:defRPr/>
              </a:pPr>
              <a:t>7/21/2018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9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2F91890-EDAE-46ED-872D-C9C9D57AC480}" type="slidenum">
              <a:rPr lang="en-ZA" altLang="en-US"/>
              <a:pPr>
                <a:defRPr/>
              </a:pPr>
              <a:t>‹#›</a:t>
            </a:fld>
            <a:endParaRPr lang="en-ZA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23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4.jpeg"/><Relationship Id="rId4" Type="http://schemas.openxmlformats.org/officeDocument/2006/relationships/image" Target="../media/image13.tif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B0AA2FD-1E31-4AFA-852D-5B6310ED3A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416" y="356679"/>
            <a:ext cx="2801458" cy="78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3">
            <a:extLst>
              <a:ext uri="{FF2B5EF4-FFF2-40B4-BE49-F238E27FC236}">
                <a16:creationId xmlns:a16="http://schemas.microsoft.com/office/drawing/2014/main" id="{BD189D55-1BB3-4C42-9234-26DDC7B53F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63" y="1700808"/>
            <a:ext cx="9032875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C00000"/>
                </a:solidFill>
                <a:latin typeface="Calibri"/>
              </a:rPr>
              <a:t>HIV Cure Research in Women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1201B1E4-BA8F-4566-9D79-74B09C83DE82}"/>
              </a:ext>
            </a:extLst>
          </p:cNvPr>
          <p:cNvSpPr txBox="1">
            <a:spLocks/>
          </p:cNvSpPr>
          <p:nvPr/>
        </p:nvSpPr>
        <p:spPr>
          <a:xfrm>
            <a:off x="17463" y="2895972"/>
            <a:ext cx="9109075" cy="2362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Thumbi Ndung’u, BVM, PhD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Investigator, Africa Health Research Institute (AHRI)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Professor and Director, HIV Pathogenesis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Programme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(HPP), Doris Duke Medical Research Institute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Nelson R. Mandela School of Medicine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University of KwaZulu-Natal</a:t>
            </a:r>
          </a:p>
        </p:txBody>
      </p:sp>
      <p:pic>
        <p:nvPicPr>
          <p:cNvPr id="5" name="Picture 4" descr="ukzn-zulu-logo-colour-electronic.gif">
            <a:extLst>
              <a:ext uri="{FF2B5EF4-FFF2-40B4-BE49-F238E27FC236}">
                <a16:creationId xmlns:a16="http://schemas.microsoft.com/office/drawing/2014/main" id="{5453F4D9-8FA1-4FE2-BA98-6B6B8BBB7B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9840" y="358743"/>
            <a:ext cx="2376488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HPP%20Logo%20Jpeg">
            <a:extLst>
              <a:ext uri="{FF2B5EF4-FFF2-40B4-BE49-F238E27FC236}">
                <a16:creationId xmlns:a16="http://schemas.microsoft.com/office/drawing/2014/main" id="{80A3509E-6817-4B73-8077-778D30E4E5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838" y="329609"/>
            <a:ext cx="1443038" cy="81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3">
            <a:extLst>
              <a:ext uri="{FF2B5EF4-FFF2-40B4-BE49-F238E27FC236}">
                <a16:creationId xmlns:a16="http://schemas.microsoft.com/office/drawing/2014/main" id="{6846B375-44D5-479B-9D59-23CB997B52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63" y="5877272"/>
            <a:ext cx="9109075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en-ZA" sz="2000" b="1" i="1" dirty="0">
                <a:solidFill>
                  <a:srgbClr val="0000FF"/>
                </a:solidFill>
              </a:rPr>
              <a:t>IAS HIV Cure Research with the Community workshop</a:t>
            </a:r>
            <a:endParaRPr lang="en-US" sz="2000" b="1" i="1" dirty="0">
              <a:solidFill>
                <a:srgbClr val="0000FF"/>
              </a:solidFill>
              <a:latin typeface="Calibri"/>
            </a:endParaRPr>
          </a:p>
          <a:p>
            <a:pPr lvl="0" algn="ctr">
              <a:defRPr/>
            </a:pPr>
            <a:r>
              <a:rPr lang="en-US" sz="2000" b="1" i="1" dirty="0">
                <a:solidFill>
                  <a:srgbClr val="0000FF"/>
                </a:solidFill>
                <a:latin typeface="Calibri"/>
              </a:rPr>
              <a:t>Pre-Conference Meeting, RAI, Amsterdam, Netherlands 21 July June 2018</a:t>
            </a:r>
            <a:endParaRPr kumimoji="0" lang="en-US" sz="2000" b="1" i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39806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B804AC1-15B0-46F9-ACB1-F1A9257303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9203967"/>
              </p:ext>
            </p:extLst>
          </p:nvPr>
        </p:nvGraphicFramePr>
        <p:xfrm>
          <a:off x="179507" y="1916832"/>
          <a:ext cx="8784981" cy="4810624"/>
        </p:xfrm>
        <a:graphic>
          <a:graphicData uri="http://schemas.openxmlformats.org/drawingml/2006/table">
            <a:tbl>
              <a:tblPr/>
              <a:tblGrid>
                <a:gridCol w="12695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14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20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47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3276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5947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2143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8742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2143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2143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66773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2143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10096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00778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544101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26369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Z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bNab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A6A6"/>
                    </a:solidFill>
                  </a:tcPr>
                </a:tc>
                <a:tc gridSpan="10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Z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T/F viruses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A6A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Z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Subtype C Viruses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A6A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11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Z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271A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271B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CAP45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Du172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CAP239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ZM197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11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Z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VRC01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0.59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&gt;10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&gt;10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6.37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&gt;10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&gt;10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&gt;10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11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Z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PGT151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&lt;0,005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11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Z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10 E8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11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Z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PGDM1400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&lt;0,005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&gt;10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&lt;0,005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&gt;10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&lt;0,005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&lt;0,005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&lt;0,005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&lt;0,005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11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Z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PGT121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&lt;0,005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&gt;10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&lt;0,005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&gt;10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&gt;10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&gt;10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&lt;0,005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&gt;10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11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Z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3BNC117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&gt;10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&gt;10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&gt;10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&gt;10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&gt;10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369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Z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CAP256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0.46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&gt;10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&lt;0.005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&lt;0.005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&lt;0.005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&lt;0.005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&lt;0.005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&lt;0.005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&lt;0.005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369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Z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SK POOL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2477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2544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11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11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11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11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&lt;0,1 µg/ml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8581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0,9 - 0,1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511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3,0 - 0,91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511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10,0 -3,1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511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ZA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&gt;10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A0BD5ED8-8524-4195-875B-E9EA31D5479C}"/>
              </a:ext>
            </a:extLst>
          </p:cNvPr>
          <p:cNvSpPr txBox="1"/>
          <p:nvPr/>
        </p:nvSpPr>
        <p:spPr>
          <a:xfrm>
            <a:off x="323528" y="260648"/>
            <a:ext cx="838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</a:rPr>
              <a:t>No single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</a:rPr>
              <a:t>bNAb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</a:rPr>
              <a:t> neutralizes all the transmitted/founder viruses in FRESH with great potency</a:t>
            </a:r>
            <a:endParaRPr kumimoji="0" lang="en-ZA" sz="24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08C38D4-6A03-4402-8E31-723491EEE173}"/>
              </a:ext>
            </a:extLst>
          </p:cNvPr>
          <p:cNvSpPr/>
          <p:nvPr/>
        </p:nvSpPr>
        <p:spPr>
          <a:xfrm>
            <a:off x="251520" y="1268760"/>
            <a:ext cx="87849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kern="0" dirty="0">
                <a:latin typeface="+mn-lt"/>
              </a:rPr>
              <a:t>However, PGT151, PGT121, PGDM1400, and CAP256 show good coverage</a:t>
            </a:r>
            <a:endParaRPr lang="en-ZA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153283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8B160EBC-210C-4EC4-BCBF-10C229583592}"/>
              </a:ext>
            </a:extLst>
          </p:cNvPr>
          <p:cNvGrpSpPr/>
          <p:nvPr/>
        </p:nvGrpSpPr>
        <p:grpSpPr>
          <a:xfrm>
            <a:off x="1024561" y="1413496"/>
            <a:ext cx="6757504" cy="4672970"/>
            <a:chOff x="1366081" y="741662"/>
            <a:chExt cx="9010005" cy="6230626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4A3C69F6-74DE-43C2-97C3-DE39913B7BFF}"/>
                </a:ext>
              </a:extLst>
            </p:cNvPr>
            <p:cNvSpPr/>
            <p:nvPr/>
          </p:nvSpPr>
          <p:spPr>
            <a:xfrm>
              <a:off x="4318948" y="3830324"/>
              <a:ext cx="3244222" cy="3141964"/>
            </a:xfrm>
            <a:custGeom>
              <a:avLst/>
              <a:gdLst>
                <a:gd name="connsiteX0" fmla="*/ 0 w 3244222"/>
                <a:gd name="connsiteY0" fmla="*/ 1570982 h 3141964"/>
                <a:gd name="connsiteX1" fmla="*/ 1622111 w 3244222"/>
                <a:gd name="connsiteY1" fmla="*/ 0 h 3141964"/>
                <a:gd name="connsiteX2" fmla="*/ 3244222 w 3244222"/>
                <a:gd name="connsiteY2" fmla="*/ 1570982 h 3141964"/>
                <a:gd name="connsiteX3" fmla="*/ 1622111 w 3244222"/>
                <a:gd name="connsiteY3" fmla="*/ 3141964 h 3141964"/>
                <a:gd name="connsiteX4" fmla="*/ 0 w 3244222"/>
                <a:gd name="connsiteY4" fmla="*/ 1570982 h 3141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44222" h="3141964">
                  <a:moveTo>
                    <a:pt x="0" y="1570982"/>
                  </a:moveTo>
                  <a:cubicBezTo>
                    <a:pt x="0" y="703353"/>
                    <a:pt x="726244" y="0"/>
                    <a:pt x="1622111" y="0"/>
                  </a:cubicBezTo>
                  <a:cubicBezTo>
                    <a:pt x="2517978" y="0"/>
                    <a:pt x="3244222" y="703353"/>
                    <a:pt x="3244222" y="1570982"/>
                  </a:cubicBezTo>
                  <a:cubicBezTo>
                    <a:pt x="3244222" y="2438611"/>
                    <a:pt x="2517978" y="3141964"/>
                    <a:pt x="1622111" y="3141964"/>
                  </a:cubicBezTo>
                  <a:cubicBezTo>
                    <a:pt x="726244" y="3141964"/>
                    <a:pt x="0" y="2438611"/>
                    <a:pt x="0" y="1570982"/>
                  </a:cubicBezTo>
                  <a:close/>
                </a:path>
              </a:pathLst>
            </a:custGeom>
            <a:solidFill>
              <a:srgbClr val="1F497D">
                <a:hueOff val="0"/>
                <a:satOff val="0"/>
                <a:lumOff val="0"/>
                <a:alphaOff val="0"/>
              </a:srgbClr>
            </a:solidFill>
            <a:ln w="25400" cap="flat" cmpd="sng" algn="ctr">
              <a:solidFill>
                <a:srgbClr val="EEECE1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69664" tIns="358433" rIns="369664" bIns="358433" numCol="1" spcCol="1270" anchor="ctr" anchorCtr="0">
              <a:noAutofit/>
            </a:bodyPr>
            <a:lstStyle/>
            <a:p>
              <a:pPr algn="ctr" defTabSz="933450">
                <a:lnSpc>
                  <a:spcPct val="90000"/>
                </a:lnSpc>
                <a:spcAft>
                  <a:spcPct val="35000"/>
                </a:spcAft>
              </a:pPr>
              <a:r>
                <a:rPr lang="en-US" sz="2100" b="1" dirty="0">
                  <a:solidFill>
                    <a:srgbClr val="FFFF00"/>
                  </a:solidFill>
                </a:rPr>
                <a:t>HIV remission?</a:t>
              </a:r>
            </a:p>
          </p:txBody>
        </p:sp>
        <p:sp>
          <p:nvSpPr>
            <p:cNvPr id="6" name="Arrow: Left 5">
              <a:extLst>
                <a:ext uri="{FF2B5EF4-FFF2-40B4-BE49-F238E27FC236}">
                  <a16:creationId xmlns:a16="http://schemas.microsoft.com/office/drawing/2014/main" id="{1EE3C14E-F8D9-4CBA-80E7-9E97E81731D3}"/>
                </a:ext>
              </a:extLst>
            </p:cNvPr>
            <p:cNvSpPr/>
            <p:nvPr/>
          </p:nvSpPr>
          <p:spPr>
            <a:xfrm rot="12900000">
              <a:off x="2637710" y="3419800"/>
              <a:ext cx="2077635" cy="791727"/>
            </a:xfrm>
            <a:prstGeom prst="leftArrow">
              <a:avLst>
                <a:gd name="adj1" fmla="val 60000"/>
                <a:gd name="adj2" fmla="val 50000"/>
              </a:avLst>
            </a:prstGeom>
            <a:solidFill>
              <a:srgbClr val="1F497D">
                <a:tint val="60000"/>
                <a:hueOff val="0"/>
                <a:satOff val="0"/>
                <a:lumOff val="0"/>
                <a:alphaOff val="0"/>
              </a:srgbClr>
            </a:solidFill>
            <a:ln>
              <a:noFill/>
            </a:ln>
            <a:effectLst/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D3E6602B-8BC9-4A88-857A-043B30EFBF50}"/>
                </a:ext>
              </a:extLst>
            </p:cNvPr>
            <p:cNvSpPr/>
            <p:nvPr/>
          </p:nvSpPr>
          <p:spPr>
            <a:xfrm>
              <a:off x="1366081" y="2109208"/>
              <a:ext cx="2918994" cy="2221228"/>
            </a:xfrm>
            <a:custGeom>
              <a:avLst/>
              <a:gdLst>
                <a:gd name="connsiteX0" fmla="*/ 0 w 2918994"/>
                <a:gd name="connsiteY0" fmla="*/ 222123 h 2221228"/>
                <a:gd name="connsiteX1" fmla="*/ 222123 w 2918994"/>
                <a:gd name="connsiteY1" fmla="*/ 0 h 2221228"/>
                <a:gd name="connsiteX2" fmla="*/ 2696871 w 2918994"/>
                <a:gd name="connsiteY2" fmla="*/ 0 h 2221228"/>
                <a:gd name="connsiteX3" fmla="*/ 2918994 w 2918994"/>
                <a:gd name="connsiteY3" fmla="*/ 222123 h 2221228"/>
                <a:gd name="connsiteX4" fmla="*/ 2918994 w 2918994"/>
                <a:gd name="connsiteY4" fmla="*/ 1999105 h 2221228"/>
                <a:gd name="connsiteX5" fmla="*/ 2696871 w 2918994"/>
                <a:gd name="connsiteY5" fmla="*/ 2221228 h 2221228"/>
                <a:gd name="connsiteX6" fmla="*/ 222123 w 2918994"/>
                <a:gd name="connsiteY6" fmla="*/ 2221228 h 2221228"/>
                <a:gd name="connsiteX7" fmla="*/ 0 w 2918994"/>
                <a:gd name="connsiteY7" fmla="*/ 1999105 h 2221228"/>
                <a:gd name="connsiteX8" fmla="*/ 0 w 2918994"/>
                <a:gd name="connsiteY8" fmla="*/ 222123 h 2221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18994" h="2221228">
                  <a:moveTo>
                    <a:pt x="0" y="222123"/>
                  </a:moveTo>
                  <a:cubicBezTo>
                    <a:pt x="0" y="99448"/>
                    <a:pt x="99448" y="0"/>
                    <a:pt x="222123" y="0"/>
                  </a:cubicBezTo>
                  <a:lnTo>
                    <a:pt x="2696871" y="0"/>
                  </a:lnTo>
                  <a:cubicBezTo>
                    <a:pt x="2819546" y="0"/>
                    <a:pt x="2918994" y="99448"/>
                    <a:pt x="2918994" y="222123"/>
                  </a:cubicBezTo>
                  <a:lnTo>
                    <a:pt x="2918994" y="1999105"/>
                  </a:lnTo>
                  <a:cubicBezTo>
                    <a:pt x="2918994" y="2121780"/>
                    <a:pt x="2819546" y="2221228"/>
                    <a:pt x="2696871" y="2221228"/>
                  </a:cubicBezTo>
                  <a:lnTo>
                    <a:pt x="222123" y="2221228"/>
                  </a:lnTo>
                  <a:cubicBezTo>
                    <a:pt x="99448" y="2221228"/>
                    <a:pt x="0" y="2121780"/>
                    <a:pt x="0" y="1999105"/>
                  </a:cubicBezTo>
                  <a:lnTo>
                    <a:pt x="0" y="222123"/>
                  </a:lnTo>
                  <a:close/>
                </a:path>
              </a:pathLst>
            </a:custGeom>
            <a:solidFill>
              <a:srgbClr val="1F497D">
                <a:hueOff val="0"/>
                <a:satOff val="0"/>
                <a:lumOff val="0"/>
                <a:alphaOff val="0"/>
              </a:srgbClr>
            </a:solidFill>
            <a:ln w="25400" cap="flat" cmpd="sng" algn="ctr">
              <a:solidFill>
                <a:srgbClr val="EEECE1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3084" tIns="83084" rIns="83084" bIns="83084" numCol="1" spcCol="1270" anchor="ctr" anchorCtr="0">
              <a:noAutofit/>
            </a:bodyPr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</a:pPr>
              <a:r>
                <a:rPr lang="en-US" b="1" dirty="0">
                  <a:solidFill>
                    <a:srgbClr val="FFFF00"/>
                  </a:solidFill>
                </a:rPr>
                <a:t>Low reservoir, preserved immune function</a:t>
              </a:r>
            </a:p>
            <a:p>
              <a:pPr algn="ctr" defTabSz="800100">
                <a:lnSpc>
                  <a:spcPct val="90000"/>
                </a:lnSpc>
                <a:spcAft>
                  <a:spcPct val="35000"/>
                </a:spcAft>
              </a:pPr>
              <a:r>
                <a:rPr lang="en-US" dirty="0">
                  <a:solidFill>
                    <a:sysClr val="window" lastClr="FFFFFF"/>
                  </a:solidFill>
                </a:rPr>
                <a:t>Early, intensified ART initiated during acute infection phase</a:t>
              </a:r>
            </a:p>
          </p:txBody>
        </p:sp>
        <p:sp>
          <p:nvSpPr>
            <p:cNvPr id="8" name="Arrow: Left 7">
              <a:extLst>
                <a:ext uri="{FF2B5EF4-FFF2-40B4-BE49-F238E27FC236}">
                  <a16:creationId xmlns:a16="http://schemas.microsoft.com/office/drawing/2014/main" id="{6CB4A4FF-5016-4D19-BA17-EDEEE14770D4}"/>
                </a:ext>
              </a:extLst>
            </p:cNvPr>
            <p:cNvSpPr/>
            <p:nvPr/>
          </p:nvSpPr>
          <p:spPr>
            <a:xfrm rot="16200000">
              <a:off x="4980455" y="2443532"/>
              <a:ext cx="1921208" cy="791727"/>
            </a:xfrm>
            <a:prstGeom prst="leftArrow">
              <a:avLst>
                <a:gd name="adj1" fmla="val 60000"/>
                <a:gd name="adj2" fmla="val 50000"/>
              </a:avLst>
            </a:prstGeom>
            <a:solidFill>
              <a:srgbClr val="1F497D">
                <a:tint val="60000"/>
                <a:hueOff val="0"/>
                <a:satOff val="0"/>
                <a:lumOff val="0"/>
                <a:alphaOff val="0"/>
              </a:srgbClr>
            </a:solidFill>
            <a:ln>
              <a:noFill/>
            </a:ln>
            <a:effectLst/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23087627-3142-486E-9F90-36513728600A}"/>
                </a:ext>
              </a:extLst>
            </p:cNvPr>
            <p:cNvSpPr/>
            <p:nvPr/>
          </p:nvSpPr>
          <p:spPr>
            <a:xfrm>
              <a:off x="4621513" y="741662"/>
              <a:ext cx="2639092" cy="2111273"/>
            </a:xfrm>
            <a:custGeom>
              <a:avLst/>
              <a:gdLst>
                <a:gd name="connsiteX0" fmla="*/ 0 w 2639092"/>
                <a:gd name="connsiteY0" fmla="*/ 211127 h 2111273"/>
                <a:gd name="connsiteX1" fmla="*/ 211127 w 2639092"/>
                <a:gd name="connsiteY1" fmla="*/ 0 h 2111273"/>
                <a:gd name="connsiteX2" fmla="*/ 2427965 w 2639092"/>
                <a:gd name="connsiteY2" fmla="*/ 0 h 2111273"/>
                <a:gd name="connsiteX3" fmla="*/ 2639092 w 2639092"/>
                <a:gd name="connsiteY3" fmla="*/ 211127 h 2111273"/>
                <a:gd name="connsiteX4" fmla="*/ 2639092 w 2639092"/>
                <a:gd name="connsiteY4" fmla="*/ 1900146 h 2111273"/>
                <a:gd name="connsiteX5" fmla="*/ 2427965 w 2639092"/>
                <a:gd name="connsiteY5" fmla="*/ 2111273 h 2111273"/>
                <a:gd name="connsiteX6" fmla="*/ 211127 w 2639092"/>
                <a:gd name="connsiteY6" fmla="*/ 2111273 h 2111273"/>
                <a:gd name="connsiteX7" fmla="*/ 0 w 2639092"/>
                <a:gd name="connsiteY7" fmla="*/ 1900146 h 2111273"/>
                <a:gd name="connsiteX8" fmla="*/ 0 w 2639092"/>
                <a:gd name="connsiteY8" fmla="*/ 211127 h 2111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39092" h="2111273">
                  <a:moveTo>
                    <a:pt x="0" y="211127"/>
                  </a:moveTo>
                  <a:cubicBezTo>
                    <a:pt x="0" y="94525"/>
                    <a:pt x="94525" y="0"/>
                    <a:pt x="211127" y="0"/>
                  </a:cubicBezTo>
                  <a:lnTo>
                    <a:pt x="2427965" y="0"/>
                  </a:lnTo>
                  <a:cubicBezTo>
                    <a:pt x="2544567" y="0"/>
                    <a:pt x="2639092" y="94525"/>
                    <a:pt x="2639092" y="211127"/>
                  </a:cubicBezTo>
                  <a:lnTo>
                    <a:pt x="2639092" y="1900146"/>
                  </a:lnTo>
                  <a:cubicBezTo>
                    <a:pt x="2639092" y="2016748"/>
                    <a:pt x="2544567" y="2111273"/>
                    <a:pt x="2427965" y="2111273"/>
                  </a:cubicBezTo>
                  <a:lnTo>
                    <a:pt x="211127" y="2111273"/>
                  </a:lnTo>
                  <a:cubicBezTo>
                    <a:pt x="94525" y="2111273"/>
                    <a:pt x="0" y="2016748"/>
                    <a:pt x="0" y="1900146"/>
                  </a:cubicBezTo>
                  <a:lnTo>
                    <a:pt x="0" y="211127"/>
                  </a:lnTo>
                  <a:close/>
                </a:path>
              </a:pathLst>
            </a:custGeom>
            <a:solidFill>
              <a:srgbClr val="1F497D">
                <a:hueOff val="0"/>
                <a:satOff val="0"/>
                <a:lumOff val="0"/>
                <a:alphaOff val="0"/>
              </a:srgbClr>
            </a:solidFill>
            <a:ln w="25400" cap="flat" cmpd="sng" algn="ctr">
              <a:solidFill>
                <a:srgbClr val="EEECE1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668" tIns="80668" rIns="80668" bIns="80668" numCol="1" spcCol="1270" anchor="ctr" anchorCtr="0">
              <a:noAutofit/>
            </a:bodyPr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</a:pPr>
              <a:r>
                <a:rPr lang="en-US" b="1" dirty="0">
                  <a:solidFill>
                    <a:srgbClr val="FFFF00"/>
                  </a:solidFill>
                </a:rPr>
                <a:t>Adjuvants and LRAs</a:t>
              </a:r>
            </a:p>
            <a:p>
              <a:pPr algn="ctr" defTabSz="800100">
                <a:lnSpc>
                  <a:spcPct val="90000"/>
                </a:lnSpc>
                <a:spcAft>
                  <a:spcPct val="35000"/>
                </a:spcAft>
              </a:pPr>
              <a:r>
                <a:rPr lang="en-US" dirty="0">
                  <a:solidFill>
                    <a:sysClr val="window" lastClr="FFFFFF"/>
                  </a:solidFill>
                </a:rPr>
                <a:t>TLR agonists</a:t>
              </a:r>
            </a:p>
          </p:txBody>
        </p:sp>
        <p:sp>
          <p:nvSpPr>
            <p:cNvPr id="10" name="Arrow: Left 9">
              <a:extLst>
                <a:ext uri="{FF2B5EF4-FFF2-40B4-BE49-F238E27FC236}">
                  <a16:creationId xmlns:a16="http://schemas.microsoft.com/office/drawing/2014/main" id="{9D92C019-25D7-486A-AA70-8903330B8456}"/>
                </a:ext>
              </a:extLst>
            </p:cNvPr>
            <p:cNvSpPr/>
            <p:nvPr/>
          </p:nvSpPr>
          <p:spPr>
            <a:xfrm rot="19500000">
              <a:off x="7166772" y="3419800"/>
              <a:ext cx="2077635" cy="791727"/>
            </a:xfrm>
            <a:prstGeom prst="leftArrow">
              <a:avLst>
                <a:gd name="adj1" fmla="val 60000"/>
                <a:gd name="adj2" fmla="val 50000"/>
              </a:avLst>
            </a:prstGeom>
            <a:solidFill>
              <a:srgbClr val="1F497D">
                <a:tint val="60000"/>
                <a:hueOff val="0"/>
                <a:satOff val="0"/>
                <a:lumOff val="0"/>
                <a:alphaOff val="0"/>
              </a:srgbClr>
            </a:solidFill>
            <a:ln>
              <a:noFill/>
            </a:ln>
            <a:effectLst/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4D1D047-A8C0-489F-8A6E-3640DCDB06BA}"/>
                </a:ext>
              </a:extLst>
            </p:cNvPr>
            <p:cNvSpPr/>
            <p:nvPr/>
          </p:nvSpPr>
          <p:spPr>
            <a:xfrm>
              <a:off x="7736994" y="2109208"/>
              <a:ext cx="2639092" cy="2221228"/>
            </a:xfrm>
            <a:custGeom>
              <a:avLst/>
              <a:gdLst>
                <a:gd name="connsiteX0" fmla="*/ 0 w 2639092"/>
                <a:gd name="connsiteY0" fmla="*/ 222123 h 2221228"/>
                <a:gd name="connsiteX1" fmla="*/ 222123 w 2639092"/>
                <a:gd name="connsiteY1" fmla="*/ 0 h 2221228"/>
                <a:gd name="connsiteX2" fmla="*/ 2416969 w 2639092"/>
                <a:gd name="connsiteY2" fmla="*/ 0 h 2221228"/>
                <a:gd name="connsiteX3" fmla="*/ 2639092 w 2639092"/>
                <a:gd name="connsiteY3" fmla="*/ 222123 h 2221228"/>
                <a:gd name="connsiteX4" fmla="*/ 2639092 w 2639092"/>
                <a:gd name="connsiteY4" fmla="*/ 1999105 h 2221228"/>
                <a:gd name="connsiteX5" fmla="*/ 2416969 w 2639092"/>
                <a:gd name="connsiteY5" fmla="*/ 2221228 h 2221228"/>
                <a:gd name="connsiteX6" fmla="*/ 222123 w 2639092"/>
                <a:gd name="connsiteY6" fmla="*/ 2221228 h 2221228"/>
                <a:gd name="connsiteX7" fmla="*/ 0 w 2639092"/>
                <a:gd name="connsiteY7" fmla="*/ 1999105 h 2221228"/>
                <a:gd name="connsiteX8" fmla="*/ 0 w 2639092"/>
                <a:gd name="connsiteY8" fmla="*/ 222123 h 2221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39092" h="2221228">
                  <a:moveTo>
                    <a:pt x="0" y="222123"/>
                  </a:moveTo>
                  <a:cubicBezTo>
                    <a:pt x="0" y="99448"/>
                    <a:pt x="99448" y="0"/>
                    <a:pt x="222123" y="0"/>
                  </a:cubicBezTo>
                  <a:lnTo>
                    <a:pt x="2416969" y="0"/>
                  </a:lnTo>
                  <a:cubicBezTo>
                    <a:pt x="2539644" y="0"/>
                    <a:pt x="2639092" y="99448"/>
                    <a:pt x="2639092" y="222123"/>
                  </a:cubicBezTo>
                  <a:lnTo>
                    <a:pt x="2639092" y="1999105"/>
                  </a:lnTo>
                  <a:cubicBezTo>
                    <a:pt x="2639092" y="2121780"/>
                    <a:pt x="2539644" y="2221228"/>
                    <a:pt x="2416969" y="2221228"/>
                  </a:cubicBezTo>
                  <a:lnTo>
                    <a:pt x="222123" y="2221228"/>
                  </a:lnTo>
                  <a:cubicBezTo>
                    <a:pt x="99448" y="2221228"/>
                    <a:pt x="0" y="2121780"/>
                    <a:pt x="0" y="1999105"/>
                  </a:cubicBezTo>
                  <a:lnTo>
                    <a:pt x="0" y="222123"/>
                  </a:lnTo>
                  <a:close/>
                </a:path>
              </a:pathLst>
            </a:custGeom>
            <a:solidFill>
              <a:srgbClr val="1F497D">
                <a:hueOff val="0"/>
                <a:satOff val="0"/>
                <a:lumOff val="0"/>
                <a:alphaOff val="0"/>
              </a:srgbClr>
            </a:solidFill>
            <a:ln w="25400" cap="flat" cmpd="sng" algn="ctr">
              <a:solidFill>
                <a:srgbClr val="EEECE1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3084" tIns="83084" rIns="83084" bIns="83084" numCol="1" spcCol="1270" anchor="ctr" anchorCtr="0">
              <a:noAutofit/>
            </a:bodyPr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</a:pPr>
              <a:r>
                <a:rPr lang="en-US" b="1" dirty="0">
                  <a:solidFill>
                    <a:srgbClr val="FFFF00"/>
                  </a:solidFill>
                </a:rPr>
                <a:t>Sanctuary disruption and immune modulation </a:t>
              </a:r>
            </a:p>
            <a:p>
              <a:pPr algn="ctr" defTabSz="800100">
                <a:lnSpc>
                  <a:spcPct val="90000"/>
                </a:lnSpc>
                <a:spcAft>
                  <a:spcPct val="35000"/>
                </a:spcAft>
              </a:pPr>
              <a:r>
                <a:rPr lang="en-US" dirty="0" err="1">
                  <a:solidFill>
                    <a:sysClr val="window" lastClr="FFFFFF"/>
                  </a:solidFill>
                </a:rPr>
                <a:t>bNAbs</a:t>
              </a:r>
              <a:endParaRPr lang="en-US" dirty="0">
                <a:solidFill>
                  <a:sysClr val="window" lastClr="FFFFFF"/>
                </a:solidFill>
              </a:endParaRPr>
            </a:p>
          </p:txBody>
        </p:sp>
      </p:grpSp>
      <p:sp>
        <p:nvSpPr>
          <p:cNvPr id="3" name="TextBox 5">
            <a:extLst>
              <a:ext uri="{FF2B5EF4-FFF2-40B4-BE49-F238E27FC236}">
                <a16:creationId xmlns:a16="http://schemas.microsoft.com/office/drawing/2014/main" id="{D365D4B3-7206-482D-AD0F-523E4F9AD973}"/>
              </a:ext>
            </a:extLst>
          </p:cNvPr>
          <p:cNvSpPr txBox="1"/>
          <p:nvPr/>
        </p:nvSpPr>
        <p:spPr>
          <a:xfrm>
            <a:off x="151191" y="476672"/>
            <a:ext cx="879529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100" b="1" dirty="0">
                <a:solidFill>
                  <a:srgbClr val="C00000"/>
                </a:solidFill>
              </a:rPr>
              <a:t>Will combined interventions work as a functional cure strategy?</a:t>
            </a:r>
          </a:p>
        </p:txBody>
      </p:sp>
    </p:spTree>
    <p:extLst>
      <p:ext uri="{BB962C8B-B14F-4D97-AF65-F5344CB8AC3E}">
        <p14:creationId xmlns:p14="http://schemas.microsoft.com/office/powerpoint/2010/main" val="23194214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32E8F-40AE-43DA-92EE-DB7314B13BD7}"/>
              </a:ext>
            </a:extLst>
          </p:cNvPr>
          <p:cNvSpPr txBox="1">
            <a:spLocks/>
          </p:cNvSpPr>
          <p:nvPr/>
        </p:nvSpPr>
        <p:spPr>
          <a:xfrm>
            <a:off x="357188" y="-82727"/>
            <a:ext cx="8229600" cy="1143001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ZA" sz="3200" b="1">
                <a:solidFill>
                  <a:srgbClr val="C00000"/>
                </a:solidFill>
              </a:rPr>
              <a:t>Acknowledgements</a:t>
            </a:r>
            <a:endParaRPr lang="en-ZA" sz="32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64CC59-DB65-440F-9139-2E62C631B977}"/>
              </a:ext>
            </a:extLst>
          </p:cNvPr>
          <p:cNvSpPr txBox="1">
            <a:spLocks/>
          </p:cNvSpPr>
          <p:nvPr/>
        </p:nvSpPr>
        <p:spPr>
          <a:xfrm>
            <a:off x="357188" y="857249"/>
            <a:ext cx="4040187" cy="5435823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257175" indent="-25717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charset="0"/>
              <a:buNone/>
              <a:defRPr/>
            </a:pPr>
            <a:r>
              <a:rPr lang="en-ZA" b="1">
                <a:latin typeface="+mj-lt"/>
              </a:rPr>
              <a:t>AHRI and HPP- UKZN</a:t>
            </a:r>
          </a:p>
          <a:p>
            <a:pPr>
              <a:buClr>
                <a:srgbClr val="C00000"/>
              </a:buClr>
              <a:defRPr/>
            </a:pPr>
            <a:r>
              <a:rPr lang="en-ZA" sz="1900" u="sng"/>
              <a:t>Krista Dong</a:t>
            </a:r>
          </a:p>
          <a:p>
            <a:pPr>
              <a:buClr>
                <a:srgbClr val="C00000"/>
              </a:buClr>
              <a:defRPr/>
            </a:pPr>
            <a:r>
              <a:rPr lang="en-ZA" sz="1900" u="sng"/>
              <a:t>Amber Moodley</a:t>
            </a:r>
          </a:p>
          <a:p>
            <a:pPr>
              <a:buClr>
                <a:srgbClr val="C00000"/>
              </a:buClr>
              <a:defRPr/>
            </a:pPr>
            <a:r>
              <a:rPr lang="en-ZA" sz="1900" u="sng"/>
              <a:t>Zaza Ndhlovu</a:t>
            </a:r>
          </a:p>
          <a:p>
            <a:pPr>
              <a:buClr>
                <a:srgbClr val="C00000"/>
              </a:buClr>
              <a:defRPr/>
            </a:pPr>
            <a:r>
              <a:rPr lang="en-ZA" sz="1900" u="sng"/>
              <a:t>Kavidha Reddy</a:t>
            </a:r>
          </a:p>
          <a:p>
            <a:pPr>
              <a:buClr>
                <a:srgbClr val="C00000"/>
              </a:buClr>
              <a:defRPr/>
            </a:pPr>
            <a:r>
              <a:rPr lang="en-ZA" sz="1900" u="sng"/>
              <a:t>Omolara Baiyegunhi</a:t>
            </a:r>
          </a:p>
          <a:p>
            <a:pPr>
              <a:buClr>
                <a:srgbClr val="C00000"/>
              </a:buClr>
              <a:defRPr/>
            </a:pPr>
            <a:r>
              <a:rPr lang="en-ZA" sz="1900" u="sng"/>
              <a:t>Jenn Mabuka</a:t>
            </a:r>
          </a:p>
          <a:p>
            <a:pPr>
              <a:buClr>
                <a:srgbClr val="C00000"/>
              </a:buClr>
              <a:defRPr/>
            </a:pPr>
            <a:r>
              <a:rPr lang="en-ZA" sz="1900" u="sng"/>
              <a:t>Bongiwe Ndlovu</a:t>
            </a:r>
          </a:p>
          <a:p>
            <a:pPr>
              <a:buClr>
                <a:srgbClr val="C00000"/>
              </a:buClr>
              <a:defRPr/>
            </a:pPr>
            <a:r>
              <a:rPr lang="en-ZA" sz="1900" u="sng"/>
              <a:t>Kamini Gounder</a:t>
            </a:r>
          </a:p>
          <a:p>
            <a:pPr>
              <a:buClr>
                <a:srgbClr val="C00000"/>
              </a:buClr>
              <a:defRPr/>
            </a:pPr>
            <a:r>
              <a:rPr lang="en-ZA" sz="1900"/>
              <a:t>Daniel Muema</a:t>
            </a:r>
          </a:p>
          <a:p>
            <a:pPr>
              <a:buClr>
                <a:srgbClr val="C00000"/>
              </a:buClr>
              <a:defRPr/>
            </a:pPr>
            <a:r>
              <a:rPr lang="en-ZA" sz="1900"/>
              <a:t>Nasreen Ismael</a:t>
            </a:r>
          </a:p>
          <a:p>
            <a:pPr>
              <a:buClr>
                <a:srgbClr val="C00000"/>
              </a:buClr>
              <a:defRPr/>
            </a:pPr>
            <a:endParaRPr lang="en-ZA" sz="2000"/>
          </a:p>
          <a:p>
            <a:pPr marL="0" indent="0">
              <a:buClr>
                <a:srgbClr val="C00000"/>
              </a:buClr>
              <a:buFont typeface="Arial" panose="020B0604020202020204" pitchFamily="34" charset="0"/>
              <a:buNone/>
              <a:defRPr/>
            </a:pPr>
            <a:r>
              <a:rPr lang="en-ZA" b="1"/>
              <a:t>Prince Mshiyeni Hospital</a:t>
            </a:r>
          </a:p>
          <a:p>
            <a:pPr>
              <a:buClr>
                <a:srgbClr val="C00000"/>
              </a:buClr>
              <a:defRPr/>
            </a:pPr>
            <a:r>
              <a:rPr lang="en-ZA" sz="1900" u="sng"/>
              <a:t>Johann Pansegrouw</a:t>
            </a:r>
          </a:p>
          <a:p>
            <a:pPr marL="0" indent="0">
              <a:buClr>
                <a:srgbClr val="C00000"/>
              </a:buClr>
              <a:buFont typeface="Arial" panose="020B0604020202020204" pitchFamily="34" charset="0"/>
              <a:buNone/>
              <a:defRPr/>
            </a:pPr>
            <a:endParaRPr lang="en-ZA" sz="1900"/>
          </a:p>
          <a:p>
            <a:pPr>
              <a:buClr>
                <a:srgbClr val="C00000"/>
              </a:buClr>
              <a:defRPr/>
            </a:pPr>
            <a:r>
              <a:rPr lang="en-ZA" sz="1900" u="sng"/>
              <a:t>FRESH study participants</a:t>
            </a:r>
          </a:p>
          <a:p>
            <a:pPr>
              <a:buClr>
                <a:srgbClr val="C00000"/>
              </a:buClr>
              <a:defRPr/>
            </a:pPr>
            <a:r>
              <a:rPr lang="en-ZA" sz="1900" u="sng"/>
              <a:t>FRESH study team</a:t>
            </a:r>
          </a:p>
          <a:p>
            <a:pPr>
              <a:buClr>
                <a:srgbClr val="C00000"/>
              </a:buClr>
              <a:defRPr/>
            </a:pPr>
            <a:endParaRPr lang="en-ZA" sz="1900" u="sng"/>
          </a:p>
          <a:p>
            <a:pPr marL="0" indent="0">
              <a:buClr>
                <a:srgbClr val="C00000"/>
              </a:buClr>
              <a:buFont typeface="Arial" panose="020B0604020202020204" pitchFamily="34" charset="0"/>
              <a:buNone/>
              <a:defRPr/>
            </a:pPr>
            <a:r>
              <a:rPr lang="en-ZA" b="1">
                <a:latin typeface="+mj-lt"/>
              </a:rPr>
              <a:t>Colleagues who have shared slides and ideas</a:t>
            </a:r>
            <a:endParaRPr lang="en-ZA" u="sng">
              <a:latin typeface="+mj-lt"/>
            </a:endParaRPr>
          </a:p>
          <a:p>
            <a:pPr>
              <a:buFont typeface="Arial" charset="0"/>
              <a:buNone/>
              <a:defRPr/>
            </a:pPr>
            <a:endParaRPr lang="en-ZA" sz="1800"/>
          </a:p>
          <a:p>
            <a:pPr>
              <a:defRPr/>
            </a:pPr>
            <a:endParaRPr lang="en-ZA" sz="1800"/>
          </a:p>
          <a:p>
            <a:pPr>
              <a:buFont typeface="Arial" charset="0"/>
              <a:buNone/>
              <a:defRPr/>
            </a:pPr>
            <a:endParaRPr lang="en-ZA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CF7E07E-CE54-4A17-832C-1C4FFE6B9AE3}"/>
              </a:ext>
            </a:extLst>
          </p:cNvPr>
          <p:cNvSpPr txBox="1">
            <a:spLocks/>
          </p:cNvSpPr>
          <p:nvPr/>
        </p:nvSpPr>
        <p:spPr>
          <a:xfrm>
            <a:off x="4960938" y="857249"/>
            <a:ext cx="4040187" cy="5311775"/>
          </a:xfrm>
          <a:prstGeom prst="rect">
            <a:avLst/>
          </a:prstGeom>
        </p:spPr>
        <p:txBody>
          <a:bodyPr>
            <a:normAutofit/>
          </a:bodyPr>
          <a:lstStyle>
            <a:lvl1pPr marL="257175" indent="-25717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charset="0"/>
              <a:buNone/>
              <a:defRPr/>
            </a:pPr>
            <a:r>
              <a:rPr lang="en-ZA" sz="2000" b="1" dirty="0"/>
              <a:t>Harvard/MGH</a:t>
            </a:r>
            <a:endParaRPr lang="en-ZA" sz="2000" dirty="0"/>
          </a:p>
          <a:p>
            <a:pPr>
              <a:buClr>
                <a:srgbClr val="C00000"/>
              </a:buClr>
              <a:defRPr/>
            </a:pPr>
            <a:r>
              <a:rPr lang="en-ZA" sz="1600" u="sng" dirty="0"/>
              <a:t>Bruce Walker</a:t>
            </a:r>
          </a:p>
          <a:p>
            <a:pPr>
              <a:buClr>
                <a:srgbClr val="C00000"/>
              </a:buClr>
              <a:defRPr/>
            </a:pPr>
            <a:r>
              <a:rPr lang="en-ZA" sz="1600" dirty="0"/>
              <a:t>Douglas Kwon</a:t>
            </a:r>
          </a:p>
          <a:p>
            <a:pPr>
              <a:buClr>
                <a:srgbClr val="C00000"/>
              </a:buClr>
              <a:defRPr/>
            </a:pPr>
            <a:r>
              <a:rPr lang="en-ZA" sz="1600" dirty="0" err="1"/>
              <a:t>Musie</a:t>
            </a:r>
            <a:r>
              <a:rPr lang="en-ZA" sz="1600" dirty="0"/>
              <a:t> </a:t>
            </a:r>
            <a:r>
              <a:rPr lang="en-ZA" sz="1600" dirty="0" err="1"/>
              <a:t>Ghebremichael</a:t>
            </a:r>
            <a:endParaRPr lang="en-ZA" sz="1600" dirty="0"/>
          </a:p>
          <a:p>
            <a:pPr marL="0" indent="0">
              <a:buClr>
                <a:srgbClr val="C00000"/>
              </a:buClr>
              <a:buFont typeface="Arial" panose="020B0604020202020204" pitchFamily="34" charset="0"/>
              <a:buNone/>
              <a:defRPr/>
            </a:pPr>
            <a:endParaRPr lang="en-ZA" sz="1900" dirty="0"/>
          </a:p>
          <a:p>
            <a:pPr marL="0" indent="0">
              <a:buClr>
                <a:srgbClr val="C00000"/>
              </a:buClr>
              <a:buFont typeface="Arial" panose="020B0604020202020204" pitchFamily="34" charset="0"/>
              <a:buNone/>
              <a:defRPr/>
            </a:pPr>
            <a:r>
              <a:rPr lang="en-ZA" sz="2000" b="1" dirty="0"/>
              <a:t>University of Oxford</a:t>
            </a:r>
          </a:p>
          <a:p>
            <a:pPr>
              <a:buClr>
                <a:srgbClr val="C00000"/>
              </a:buClr>
              <a:defRPr/>
            </a:pPr>
            <a:r>
              <a:rPr lang="en-ZA" sz="1600" dirty="0"/>
              <a:t>Philip </a:t>
            </a:r>
            <a:r>
              <a:rPr lang="en-ZA" sz="1600" dirty="0" err="1"/>
              <a:t>Goulder</a:t>
            </a:r>
            <a:endParaRPr lang="en-ZA" sz="1600" dirty="0"/>
          </a:p>
          <a:p>
            <a:pPr marL="0" indent="0">
              <a:buClr>
                <a:srgbClr val="C00000"/>
              </a:buClr>
              <a:buFont typeface="Arial" panose="020B0604020202020204" pitchFamily="34" charset="0"/>
              <a:buNone/>
              <a:defRPr/>
            </a:pPr>
            <a:endParaRPr lang="en-ZA" sz="1900" dirty="0"/>
          </a:p>
          <a:p>
            <a:pPr>
              <a:buFont typeface="Arial" charset="0"/>
              <a:buNone/>
              <a:defRPr/>
            </a:pPr>
            <a:r>
              <a:rPr lang="en-ZA" sz="2000" b="1" dirty="0"/>
              <a:t>Funding</a:t>
            </a:r>
          </a:p>
          <a:p>
            <a:pPr>
              <a:buClr>
                <a:srgbClr val="C00000"/>
              </a:buClr>
              <a:defRPr/>
            </a:pPr>
            <a:r>
              <a:rPr lang="en-ZA" sz="1600" dirty="0"/>
              <a:t>Bill and Melinda Gates Foundation</a:t>
            </a:r>
          </a:p>
          <a:p>
            <a:pPr>
              <a:buClr>
                <a:srgbClr val="C00000"/>
              </a:buClr>
              <a:defRPr/>
            </a:pPr>
            <a:r>
              <a:rPr lang="en-ZA" sz="1600" dirty="0"/>
              <a:t>IAVI</a:t>
            </a:r>
          </a:p>
          <a:p>
            <a:pPr>
              <a:buClr>
                <a:srgbClr val="C00000"/>
              </a:buClr>
              <a:defRPr/>
            </a:pPr>
            <a:r>
              <a:rPr lang="en-ZA" sz="1600" dirty="0"/>
              <a:t>NIH</a:t>
            </a:r>
          </a:p>
          <a:p>
            <a:pPr>
              <a:buClr>
                <a:srgbClr val="C00000"/>
              </a:buClr>
              <a:defRPr/>
            </a:pPr>
            <a:r>
              <a:rPr lang="en-ZA" sz="1600" dirty="0"/>
              <a:t>South African DST/NRF</a:t>
            </a:r>
          </a:p>
          <a:p>
            <a:pPr>
              <a:buClr>
                <a:srgbClr val="C00000"/>
              </a:buClr>
              <a:defRPr/>
            </a:pPr>
            <a:r>
              <a:rPr lang="en-ZA" sz="1600" dirty="0"/>
              <a:t>HHMI</a:t>
            </a:r>
          </a:p>
          <a:p>
            <a:pPr>
              <a:buClr>
                <a:srgbClr val="C00000"/>
              </a:buClr>
              <a:defRPr/>
            </a:pPr>
            <a:r>
              <a:rPr lang="en-ZA" sz="1600" dirty="0"/>
              <a:t>Gilead Sciences, Inc.</a:t>
            </a:r>
          </a:p>
          <a:p>
            <a:pPr>
              <a:buFont typeface="Arial" charset="0"/>
              <a:buNone/>
              <a:defRPr/>
            </a:pPr>
            <a:endParaRPr lang="en-ZA" sz="1600" dirty="0"/>
          </a:p>
          <a:p>
            <a:pPr>
              <a:buFont typeface="Arial" charset="0"/>
              <a:buNone/>
              <a:defRPr/>
            </a:pPr>
            <a:endParaRPr lang="en-ZA" sz="1800" dirty="0"/>
          </a:p>
          <a:p>
            <a:pPr>
              <a:defRPr/>
            </a:pPr>
            <a:endParaRPr lang="en-ZA" sz="1800" dirty="0"/>
          </a:p>
          <a:p>
            <a:pPr>
              <a:buFont typeface="Arial" charset="0"/>
              <a:buNone/>
              <a:defRPr/>
            </a:pPr>
            <a:endParaRPr lang="en-ZA" dirty="0"/>
          </a:p>
        </p:txBody>
      </p:sp>
      <p:grpSp>
        <p:nvGrpSpPr>
          <p:cNvPr id="5" name="Group 24">
            <a:extLst>
              <a:ext uri="{FF2B5EF4-FFF2-40B4-BE49-F238E27FC236}">
                <a16:creationId xmlns:a16="http://schemas.microsoft.com/office/drawing/2014/main" id="{0F074D16-FC94-402C-94AC-B6FCD6705FB9}"/>
              </a:ext>
            </a:extLst>
          </p:cNvPr>
          <p:cNvGrpSpPr>
            <a:grpSpLocks/>
          </p:cNvGrpSpPr>
          <p:nvPr/>
        </p:nvGrpSpPr>
        <p:grpSpPr bwMode="auto">
          <a:xfrm>
            <a:off x="0" y="6092825"/>
            <a:ext cx="9144000" cy="0"/>
            <a:chOff x="0" y="3758"/>
            <a:chExt cx="5760" cy="35"/>
          </a:xfrm>
        </p:grpSpPr>
        <p:sp>
          <p:nvSpPr>
            <p:cNvPr id="6" name="Line 5">
              <a:extLst>
                <a:ext uri="{FF2B5EF4-FFF2-40B4-BE49-F238E27FC236}">
                  <a16:creationId xmlns:a16="http://schemas.microsoft.com/office/drawing/2014/main" id="{0811E21C-198C-45F1-89A4-520B3ECC9A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47483647" y="6092825"/>
              <a:ext cx="0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bg1"/>
                  </a:solidFill>
                  <a:latin typeface="Times New Roman" pitchFamily="18" charset="0"/>
                  <a:ea typeface="+mn-ea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bg1"/>
                  </a:solidFill>
                  <a:latin typeface="Times New Roman" pitchFamily="18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bg1"/>
                  </a:solidFill>
                  <a:latin typeface="Times New Roman" pitchFamily="18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bg1"/>
                  </a:solidFill>
                  <a:latin typeface="Times New Roman" pitchFamily="18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bg1"/>
                  </a:solidFill>
                  <a:latin typeface="Times New Roman" pitchFamily="18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8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8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8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8" charset="0"/>
                  <a:ea typeface="+mn-ea"/>
                  <a:cs typeface="Arial" pitchFamily="34" charset="0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ZA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" name="Line 6">
              <a:extLst>
                <a:ext uri="{FF2B5EF4-FFF2-40B4-BE49-F238E27FC236}">
                  <a16:creationId xmlns:a16="http://schemas.microsoft.com/office/drawing/2014/main" id="{AD5E4D7D-63ED-4A43-8403-860D7871FE5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47483647" y="6092825"/>
              <a:ext cx="0" cy="0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bg1"/>
                  </a:solidFill>
                  <a:latin typeface="Times New Roman" pitchFamily="18" charset="0"/>
                  <a:ea typeface="+mn-ea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bg1"/>
                  </a:solidFill>
                  <a:latin typeface="Times New Roman" pitchFamily="18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bg1"/>
                  </a:solidFill>
                  <a:latin typeface="Times New Roman" pitchFamily="18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bg1"/>
                  </a:solidFill>
                  <a:latin typeface="Times New Roman" pitchFamily="18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bg1"/>
                  </a:solidFill>
                  <a:latin typeface="Times New Roman" pitchFamily="18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8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8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8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8" charset="0"/>
                  <a:ea typeface="+mn-ea"/>
                  <a:cs typeface="Arial" pitchFamily="34" charset="0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ZA" sz="1800" kern="0">
                <a:solidFill>
                  <a:sysClr val="windowText" lastClr="000000"/>
                </a:solidFill>
              </a:endParaRPr>
            </a:p>
          </p:txBody>
        </p:sp>
      </p:grpSp>
      <p:pic>
        <p:nvPicPr>
          <p:cNvPr id="8" name="Picture 7" descr="dst_logo_print">
            <a:extLst>
              <a:ext uri="{FF2B5EF4-FFF2-40B4-BE49-F238E27FC236}">
                <a16:creationId xmlns:a16="http://schemas.microsoft.com/office/drawing/2014/main" id="{D5C76920-DEEB-4FBB-82A5-603AB5F66DDC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294" y="6293073"/>
            <a:ext cx="1346200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nrf logo">
            <a:extLst>
              <a:ext uri="{FF2B5EF4-FFF2-40B4-BE49-F238E27FC236}">
                <a16:creationId xmlns:a16="http://schemas.microsoft.com/office/drawing/2014/main" id="{A9A1C7D0-AB05-44B4-A9E3-6B4AA6F1B5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4684" y="6249417"/>
            <a:ext cx="792163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NIH logo">
            <a:extLst>
              <a:ext uri="{FF2B5EF4-FFF2-40B4-BE49-F238E27FC236}">
                <a16:creationId xmlns:a16="http://schemas.microsoft.com/office/drawing/2014/main" id="{878C385D-87C2-4497-903D-FF221F228D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3037" y="6204173"/>
            <a:ext cx="62547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http://eon.businesswire.com/multimedia/eon/20120509005511/en/2625228">
            <a:extLst>
              <a:ext uri="{FF2B5EF4-FFF2-40B4-BE49-F238E27FC236}">
                <a16:creationId xmlns:a16="http://schemas.microsoft.com/office/drawing/2014/main" id="{4AE3363D-8C5C-4CD7-93BD-74A778A559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48623"/>
            <a:ext cx="149860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 6" descr="images.png">
            <a:extLst>
              <a:ext uri="{FF2B5EF4-FFF2-40B4-BE49-F238E27FC236}">
                <a16:creationId xmlns:a16="http://schemas.microsoft.com/office/drawing/2014/main" id="{10A55A06-B66B-4E71-AD7C-DB1E59B9582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703" y="6250131"/>
            <a:ext cx="1753076" cy="527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 7">
            <a:extLst>
              <a:ext uri="{FF2B5EF4-FFF2-40B4-BE49-F238E27FC236}">
                <a16:creationId xmlns:a16="http://schemas.microsoft.com/office/drawing/2014/main" id="{7135ED71-FE00-49DC-9107-AA18A641384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9700" y="5661248"/>
            <a:ext cx="1544479" cy="1158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942554C-9781-4844-B8C6-D7D78A587A8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81186" y="4967734"/>
            <a:ext cx="621506" cy="62150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0EFC8CA-53DC-4343-9AB1-CBE8570EB9D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76237" y="4394464"/>
            <a:ext cx="1431404" cy="40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7661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637C0AE-A1A3-46ED-814F-72A466806F5D}"/>
              </a:ext>
            </a:extLst>
          </p:cNvPr>
          <p:cNvSpPr>
            <a:spLocks noGrp="1"/>
          </p:cNvSpPr>
          <p:nvPr/>
        </p:nvSpPr>
        <p:spPr>
          <a:xfrm>
            <a:off x="396082" y="1125116"/>
            <a:ext cx="8229600" cy="54722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ZA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Thumbi Ndung’u has received HIV </a:t>
            </a:r>
            <a:r>
              <a:rPr kumimoji="0" lang="en-ZA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cure research grant </a:t>
            </a:r>
            <a:r>
              <a:rPr kumimoji="0" lang="en-ZA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funding from Gilead Sciences, Inc</a:t>
            </a:r>
            <a:endParaRPr kumimoji="0" lang="en-ZA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216BDD6-D56B-426A-9C57-65EE7AB1FD74}"/>
              </a:ext>
            </a:extLst>
          </p:cNvPr>
          <p:cNvSpPr>
            <a:spLocks noGrp="1"/>
          </p:cNvSpPr>
          <p:nvPr/>
        </p:nvSpPr>
        <p:spPr>
          <a:xfrm>
            <a:off x="467519" y="188640"/>
            <a:ext cx="82804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sz="3600" b="1" dirty="0">
                <a:solidFill>
                  <a:srgbClr val="C00000"/>
                </a:solidFill>
                <a:latin typeface="+mj-lt"/>
              </a:rPr>
              <a:t>Disclosures</a:t>
            </a:r>
            <a:endParaRPr kumimoji="0" lang="en-ZA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82886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8091E95-472B-4956-A710-5E89CEDB0D73}"/>
              </a:ext>
            </a:extLst>
          </p:cNvPr>
          <p:cNvGrpSpPr>
            <a:grpSpLocks noChangeAspect="1"/>
          </p:cNvGrpSpPr>
          <p:nvPr/>
        </p:nvGrpSpPr>
        <p:grpSpPr>
          <a:xfrm>
            <a:off x="143508" y="2191813"/>
            <a:ext cx="4932548" cy="3181583"/>
            <a:chOff x="-96688" y="1523790"/>
            <a:chExt cx="7041339" cy="4541796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387D263C-1292-46BE-B436-F13D726D5908}"/>
                </a:ext>
              </a:extLst>
            </p:cNvPr>
            <p:cNvGrpSpPr/>
            <p:nvPr/>
          </p:nvGrpSpPr>
          <p:grpSpPr>
            <a:xfrm>
              <a:off x="-96688" y="1523790"/>
              <a:ext cx="7041339" cy="4541796"/>
              <a:chOff x="1920486" y="1523790"/>
              <a:chExt cx="7893857" cy="4541796"/>
            </a:xfrm>
          </p:grpSpPr>
          <p:cxnSp>
            <p:nvCxnSpPr>
              <p:cNvPr id="5" name="Straight Arrow Connector 4">
                <a:extLst>
                  <a:ext uri="{FF2B5EF4-FFF2-40B4-BE49-F238E27FC236}">
                    <a16:creationId xmlns:a16="http://schemas.microsoft.com/office/drawing/2014/main" id="{E3778247-FA18-421C-9BC8-3A1EC058249A}"/>
                  </a:ext>
                </a:extLst>
              </p:cNvPr>
              <p:cNvCxnSpPr/>
              <p:nvPr/>
            </p:nvCxnSpPr>
            <p:spPr>
              <a:xfrm rot="16200000" flipH="1">
                <a:off x="6510431" y="3989535"/>
                <a:ext cx="857256" cy="785817"/>
              </a:xfrm>
              <a:prstGeom prst="straightConnector1">
                <a:avLst/>
              </a:prstGeom>
              <a:noFill/>
              <a:ln w="76200" cap="flat" cmpd="sng" algn="ctr">
                <a:solidFill>
                  <a:srgbClr val="2B5481">
                    <a:lumMod val="50000"/>
                  </a:srgbClr>
                </a:solidFill>
                <a:prstDash val="solid"/>
                <a:headEnd type="none" w="med" len="med"/>
                <a:tailEnd type="triangle" w="med" len="med"/>
              </a:ln>
              <a:effectLst/>
            </p:spPr>
          </p:cxnSp>
          <p:sp>
            <p:nvSpPr>
              <p:cNvPr id="21" name="Text Box 33">
                <a:extLst>
                  <a:ext uri="{FF2B5EF4-FFF2-40B4-BE49-F238E27FC236}">
                    <a16:creationId xmlns:a16="http://schemas.microsoft.com/office/drawing/2014/main" id="{EFC81ECE-3646-41BB-BA62-4B7D25892C1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760425" y="5008582"/>
                <a:ext cx="2081961" cy="7908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spcBef>
                    <a:spcPct val="50000"/>
                  </a:spcBef>
                  <a:defRPr/>
                </a:pPr>
                <a:r>
                  <a:rPr lang="en-ZA" sz="1500" b="1" kern="0" dirty="0">
                    <a:solidFill>
                      <a:srgbClr val="000000"/>
                    </a:solidFill>
                    <a:latin typeface="Calibri"/>
                  </a:rPr>
                  <a:t>Behavioural    </a:t>
                </a:r>
                <a:r>
                  <a:rPr lang="en-ZA" sz="1500" b="1" kern="0" dirty="0" err="1">
                    <a:solidFill>
                      <a:srgbClr val="000000"/>
                    </a:solidFill>
                    <a:latin typeface="Calibri"/>
                  </a:rPr>
                  <a:t>interventions</a:t>
                </a:r>
                <a:endParaRPr lang="en-US" sz="1500" b="1" kern="0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7" name="Text Box 29">
                <a:extLst>
                  <a:ext uri="{FF2B5EF4-FFF2-40B4-BE49-F238E27FC236}">
                    <a16:creationId xmlns:a16="http://schemas.microsoft.com/office/drawing/2014/main" id="{64A6AA5C-A6AD-4F63-A2EC-08CAFFA25B3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653757" y="2865129"/>
                <a:ext cx="2160586" cy="11203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spcBef>
                    <a:spcPct val="50000"/>
                  </a:spcBef>
                  <a:defRPr/>
                </a:pPr>
                <a:r>
                  <a:rPr lang="en-ZA" sz="1500" b="1" kern="0" dirty="0">
                    <a:solidFill>
                      <a:srgbClr val="000000"/>
                    </a:solidFill>
                    <a:latin typeface="Calibri"/>
                  </a:rPr>
                  <a:t>HIV Counselling and Testing</a:t>
                </a:r>
                <a:endParaRPr lang="en-US" sz="1500" b="1" kern="0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FFB36492-A432-4054-A76B-8CD27F7DE082}"/>
                  </a:ext>
                </a:extLst>
              </p:cNvPr>
              <p:cNvSpPr/>
              <p:nvPr/>
            </p:nvSpPr>
            <p:spPr>
              <a:xfrm>
                <a:off x="6224122" y="1523790"/>
                <a:ext cx="2553072" cy="4613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spcBef>
                    <a:spcPct val="50000"/>
                  </a:spcBef>
                  <a:defRPr/>
                </a:pPr>
                <a:r>
                  <a:rPr lang="en-ZA" sz="1500" b="1" kern="0" dirty="0">
                    <a:solidFill>
                      <a:srgbClr val="000000"/>
                    </a:solidFill>
                    <a:latin typeface="Calibri"/>
                  </a:rPr>
                  <a:t>Treatment of STIs</a:t>
                </a:r>
                <a:endParaRPr lang="en-US" sz="1500" b="1" kern="0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9" name="Text Box 15">
                <a:extLst>
                  <a:ext uri="{FF2B5EF4-FFF2-40B4-BE49-F238E27FC236}">
                    <a16:creationId xmlns:a16="http://schemas.microsoft.com/office/drawing/2014/main" id="{830E2AD8-ECC5-4965-BBC7-18C0F747A98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07378" y="1523790"/>
                <a:ext cx="2772598" cy="461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spcBef>
                    <a:spcPct val="50000"/>
                  </a:spcBef>
                  <a:defRPr/>
                </a:pPr>
                <a:r>
                  <a:rPr lang="en-ZA" sz="1500" b="1" kern="0" dirty="0">
                    <a:solidFill>
                      <a:srgbClr val="000000"/>
                    </a:solidFill>
                    <a:latin typeface="Calibri"/>
                  </a:rPr>
                  <a:t>Male circumcision</a:t>
                </a:r>
                <a:endParaRPr lang="en-US" sz="1500" b="1" kern="0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cxnSp>
            <p:nvCxnSpPr>
              <p:cNvPr id="10" name="Straight Arrow Connector 9">
                <a:extLst>
                  <a:ext uri="{FF2B5EF4-FFF2-40B4-BE49-F238E27FC236}">
                    <a16:creationId xmlns:a16="http://schemas.microsoft.com/office/drawing/2014/main" id="{24A1AE96-5463-40CA-8396-EBB7A57875DE}"/>
                  </a:ext>
                </a:extLst>
              </p:cNvPr>
              <p:cNvCxnSpPr/>
              <p:nvPr/>
            </p:nvCxnSpPr>
            <p:spPr>
              <a:xfrm rot="2700000" flipH="1" flipV="1">
                <a:off x="4567896" y="2415591"/>
                <a:ext cx="863153" cy="2316"/>
              </a:xfrm>
              <a:prstGeom prst="straightConnector1">
                <a:avLst/>
              </a:prstGeom>
              <a:noFill/>
              <a:ln w="76200" cap="flat" cmpd="sng" algn="ctr">
                <a:solidFill>
                  <a:srgbClr val="2B5481">
                    <a:lumMod val="50000"/>
                  </a:srgbClr>
                </a:solidFill>
                <a:prstDash val="solid"/>
                <a:headEnd type="none" w="med" len="med"/>
                <a:tailEnd type="triangle" w="med" len="med"/>
              </a:ln>
              <a:effectLst/>
            </p:spPr>
          </p:cxnSp>
          <p:sp>
            <p:nvSpPr>
              <p:cNvPr id="11" name="Text Box 11">
                <a:extLst>
                  <a:ext uri="{FF2B5EF4-FFF2-40B4-BE49-F238E27FC236}">
                    <a16:creationId xmlns:a16="http://schemas.microsoft.com/office/drawing/2014/main" id="{D4AF6838-1EC4-49DC-8CA2-56E8FA61781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20486" y="2981528"/>
                <a:ext cx="2303307" cy="7908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spcBef>
                    <a:spcPct val="50000"/>
                  </a:spcBef>
                  <a:defRPr/>
                </a:pPr>
                <a:r>
                  <a:rPr lang="en-ZA" sz="1500" b="1" kern="0" dirty="0">
                    <a:solidFill>
                      <a:srgbClr val="000000"/>
                    </a:solidFill>
                    <a:latin typeface="Calibri"/>
                  </a:rPr>
                  <a:t>Treatment for prevention</a:t>
                </a:r>
                <a:endParaRPr lang="en-US" sz="1500" b="1" kern="0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cxnSp>
            <p:nvCxnSpPr>
              <p:cNvPr id="12" name="Straight Arrow Connector 11">
                <a:extLst>
                  <a:ext uri="{FF2B5EF4-FFF2-40B4-BE49-F238E27FC236}">
                    <a16:creationId xmlns:a16="http://schemas.microsoft.com/office/drawing/2014/main" id="{18A63801-760A-4716-B9FB-7440C0148B4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817632" y="3472032"/>
                <a:ext cx="1271920" cy="23463"/>
              </a:xfrm>
              <a:prstGeom prst="straightConnector1">
                <a:avLst/>
              </a:prstGeom>
              <a:noFill/>
              <a:ln w="76200" cap="flat" cmpd="sng" algn="ctr">
                <a:solidFill>
                  <a:srgbClr val="2B5481">
                    <a:lumMod val="50000"/>
                  </a:srgbClr>
                </a:solidFill>
                <a:prstDash val="solid"/>
                <a:headEnd type="none" w="med" len="med"/>
                <a:tailEnd type="triangle" w="med" len="med"/>
              </a:ln>
              <a:effectLst/>
            </p:spPr>
          </p:cxnSp>
          <p:sp>
            <p:nvSpPr>
              <p:cNvPr id="13" name="Text Box 20">
                <a:extLst>
                  <a:ext uri="{FF2B5EF4-FFF2-40B4-BE49-F238E27FC236}">
                    <a16:creationId xmlns:a16="http://schemas.microsoft.com/office/drawing/2014/main" id="{8E2C3D21-9C77-4604-8011-6A026326642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67522" y="4945220"/>
                <a:ext cx="2652305" cy="1120366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spcBef>
                    <a:spcPct val="20000"/>
                  </a:spcBef>
                  <a:defRPr/>
                </a:pPr>
                <a:r>
                  <a:rPr lang="en-ZA" sz="1500" b="1" kern="0" dirty="0">
                    <a:solidFill>
                      <a:prstClr val="black"/>
                    </a:solidFill>
                    <a:latin typeface="Calibri"/>
                  </a:rPr>
                  <a:t>Oral pre (and post)-exposure prophylaxis</a:t>
                </a:r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A88163FB-40F5-42DD-8CD4-7B5C305039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4532" y="2443661"/>
                <a:ext cx="2376487" cy="1925638"/>
              </a:xfrm>
              <a:prstGeom prst="ellipse">
                <a:avLst/>
              </a:prstGeom>
              <a:solidFill>
                <a:srgbClr val="FFFFFF">
                  <a:lumMod val="75000"/>
                </a:srgbClr>
              </a:solidFill>
              <a:ln w="28575">
                <a:solidFill>
                  <a:srgbClr val="FFFFFF">
                    <a:lumMod val="75000"/>
                    <a:lumOff val="25000"/>
                  </a:srgbClr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ZA" sz="1350" kern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6" name="Text Box 35">
                <a:extLst>
                  <a:ext uri="{FF2B5EF4-FFF2-40B4-BE49-F238E27FC236}">
                    <a16:creationId xmlns:a16="http://schemas.microsoft.com/office/drawing/2014/main" id="{DFC9A9EC-DD14-41F4-A148-805168FE04E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44531" y="2665911"/>
                <a:ext cx="2376486" cy="13180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ZA" b="1" dirty="0">
                    <a:solidFill>
                      <a:srgbClr val="000000"/>
                    </a:solidFill>
                    <a:latin typeface="Calibri"/>
                  </a:rPr>
                  <a:t>HIV </a:t>
                </a:r>
              </a:p>
              <a:p>
                <a:pPr algn="ctr">
                  <a:defRPr/>
                </a:pPr>
                <a:r>
                  <a:rPr lang="en-ZA" b="1" dirty="0">
                    <a:solidFill>
                      <a:srgbClr val="000000"/>
                    </a:solidFill>
                    <a:latin typeface="Calibri"/>
                  </a:rPr>
                  <a:t>PREVENTION STRATEGIES</a:t>
                </a:r>
                <a:endParaRPr lang="en-US" b="1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id="{E1578A0A-E1C0-49B1-8BB6-411659AB1FC8}"/>
                  </a:ext>
                </a:extLst>
              </p:cNvPr>
              <p:cNvCxnSpPr/>
              <p:nvPr/>
            </p:nvCxnSpPr>
            <p:spPr>
              <a:xfrm rot="8100000" flipH="1" flipV="1">
                <a:off x="6594302" y="2392322"/>
                <a:ext cx="863153" cy="2315"/>
              </a:xfrm>
              <a:prstGeom prst="straightConnector1">
                <a:avLst/>
              </a:prstGeom>
              <a:noFill/>
              <a:ln w="76200" cap="flat" cmpd="sng" algn="ctr">
                <a:solidFill>
                  <a:srgbClr val="2B5481">
                    <a:lumMod val="50000"/>
                  </a:srgbClr>
                </a:solidFill>
                <a:prstDash val="solid"/>
                <a:headEnd type="none" w="med" len="med"/>
                <a:tailEnd type="triangle" w="med" len="med"/>
              </a:ln>
              <a:effectLst/>
            </p:spPr>
          </p:cxnSp>
          <p:cxnSp>
            <p:nvCxnSpPr>
              <p:cNvPr id="18" name="Straight Arrow Connector 17">
                <a:extLst>
                  <a:ext uri="{FF2B5EF4-FFF2-40B4-BE49-F238E27FC236}">
                    <a16:creationId xmlns:a16="http://schemas.microsoft.com/office/drawing/2014/main" id="{EFDDDA4F-4AFB-499F-BC98-495BBD1F2B71}"/>
                  </a:ext>
                </a:extLst>
              </p:cNvPr>
              <p:cNvCxnSpPr/>
              <p:nvPr/>
            </p:nvCxnSpPr>
            <p:spPr>
              <a:xfrm flipH="1">
                <a:off x="4379405" y="4071415"/>
                <a:ext cx="857256" cy="785818"/>
              </a:xfrm>
              <a:prstGeom prst="straightConnector1">
                <a:avLst/>
              </a:prstGeom>
              <a:noFill/>
              <a:ln w="76200" cap="flat" cmpd="sng" algn="ctr">
                <a:solidFill>
                  <a:srgbClr val="2B5481">
                    <a:lumMod val="50000"/>
                  </a:srgbClr>
                </a:solidFill>
                <a:prstDash val="solid"/>
                <a:headEnd type="none" w="med" len="med"/>
                <a:tailEnd type="triangle" w="med" len="med"/>
              </a:ln>
              <a:effectLst/>
            </p:spPr>
          </p:cxnSp>
        </p:grpSp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82D2D7CE-3E24-40EC-9D51-8DA2D5309E8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01405" y="3481770"/>
              <a:ext cx="700952" cy="3987"/>
            </a:xfrm>
            <a:prstGeom prst="straightConnector1">
              <a:avLst/>
            </a:prstGeom>
            <a:noFill/>
            <a:ln w="76200" cap="flat" cmpd="sng" algn="ctr">
              <a:solidFill>
                <a:srgbClr val="2B5481">
                  <a:lumMod val="50000"/>
                </a:srgbClr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</p:grpSp>
      <p:sp>
        <p:nvSpPr>
          <p:cNvPr id="23" name="Oval 22">
            <a:extLst>
              <a:ext uri="{FF2B5EF4-FFF2-40B4-BE49-F238E27FC236}">
                <a16:creationId xmlns:a16="http://schemas.microsoft.com/office/drawing/2014/main" id="{F199F93F-CDBB-4463-8E3A-FB5A73C00F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8286" y="2296191"/>
            <a:ext cx="1270159" cy="1240822"/>
          </a:xfrm>
          <a:prstGeom prst="ellipse">
            <a:avLst/>
          </a:prstGeom>
          <a:solidFill>
            <a:srgbClr val="F56C11">
              <a:alpha val="60001"/>
            </a:srgbClr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B6DCDF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24" name="Oval 5">
            <a:extLst>
              <a:ext uri="{FF2B5EF4-FFF2-40B4-BE49-F238E27FC236}">
                <a16:creationId xmlns:a16="http://schemas.microsoft.com/office/drawing/2014/main" id="{2C4F2FC1-0CB3-439F-A67D-E2699FF7C8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88693" y="1707474"/>
            <a:ext cx="1270159" cy="1240822"/>
          </a:xfrm>
          <a:prstGeom prst="ellipse">
            <a:avLst/>
          </a:prstGeom>
          <a:solidFill>
            <a:srgbClr val="F56C11">
              <a:alpha val="60001"/>
            </a:srgbClr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B6DCDF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D7F40B86-65B7-4701-91A1-733D6FA859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68187" y="2296191"/>
            <a:ext cx="1270159" cy="1240822"/>
          </a:xfrm>
          <a:prstGeom prst="ellipse">
            <a:avLst/>
          </a:prstGeom>
          <a:solidFill>
            <a:srgbClr val="F56C11">
              <a:alpha val="60001"/>
            </a:srgbClr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B6DCDF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26" name="Text Box 9">
            <a:extLst>
              <a:ext uri="{FF2B5EF4-FFF2-40B4-BE49-F238E27FC236}">
                <a16:creationId xmlns:a16="http://schemas.microsoft.com/office/drawing/2014/main" id="{E5D95770-CAAC-439F-A435-AB7ABEF25A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2756" y="2786278"/>
            <a:ext cx="51809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AU" sz="1800" dirty="0">
                <a:latin typeface="Calibri" panose="020F0502020204030204" pitchFamily="34" charset="0"/>
              </a:rPr>
              <a:t>HIV</a:t>
            </a:r>
          </a:p>
        </p:txBody>
      </p:sp>
      <p:sp>
        <p:nvSpPr>
          <p:cNvPr id="27" name="Text Box 10">
            <a:extLst>
              <a:ext uri="{FF2B5EF4-FFF2-40B4-BE49-F238E27FC236}">
                <a16:creationId xmlns:a16="http://schemas.microsoft.com/office/drawing/2014/main" id="{A44A94D2-B233-45CC-92FA-2B95EE9373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3365" y="1705635"/>
            <a:ext cx="86081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AU" sz="1800" dirty="0" err="1">
                <a:latin typeface="Calibri" panose="020F0502020204030204" pitchFamily="34" charset="0"/>
              </a:rPr>
              <a:t>cART</a:t>
            </a:r>
            <a:endParaRPr lang="en-AU" sz="1800" dirty="0">
              <a:latin typeface="Calibri" panose="020F0502020204030204" pitchFamily="34" charset="0"/>
            </a:endParaRPr>
          </a:p>
          <a:p>
            <a:pPr algn="ctr" eaLnBrk="1" hangingPunct="1"/>
            <a:r>
              <a:rPr lang="en-AU" sz="1800" dirty="0">
                <a:latin typeface="Calibri" panose="020F0502020204030204" pitchFamily="34" charset="0"/>
              </a:rPr>
              <a:t>toxicity</a:t>
            </a:r>
          </a:p>
        </p:txBody>
      </p:sp>
      <p:sp>
        <p:nvSpPr>
          <p:cNvPr id="28" name="Text Box 11">
            <a:extLst>
              <a:ext uri="{FF2B5EF4-FFF2-40B4-BE49-F238E27FC236}">
                <a16:creationId xmlns:a16="http://schemas.microsoft.com/office/drawing/2014/main" id="{C8CA7531-8C72-4E5E-ABE3-C6671AC5C7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84340" y="2786278"/>
            <a:ext cx="80150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AU" sz="1800" dirty="0">
                <a:latin typeface="Calibri" panose="020F0502020204030204" pitchFamily="34" charset="0"/>
              </a:rPr>
              <a:t>ageing</a:t>
            </a:r>
          </a:p>
        </p:txBody>
      </p:sp>
      <p:sp>
        <p:nvSpPr>
          <p:cNvPr id="29" name="Text Box 15">
            <a:extLst>
              <a:ext uri="{FF2B5EF4-FFF2-40B4-BE49-F238E27FC236}">
                <a16:creationId xmlns:a16="http://schemas.microsoft.com/office/drawing/2014/main" id="{7440273C-1EAF-4347-BFAE-B0F67969FA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8847" y="5805264"/>
            <a:ext cx="2720617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AU" sz="1050" dirty="0" err="1">
                <a:solidFill>
                  <a:schemeClr val="tx1"/>
                </a:solidFill>
                <a:latin typeface="Calibri" panose="020F0502020204030204" pitchFamily="34" charset="0"/>
              </a:rPr>
              <a:t>Volberding</a:t>
            </a:r>
            <a:r>
              <a:rPr lang="en-AU" sz="1050" dirty="0">
                <a:solidFill>
                  <a:schemeClr val="tx1"/>
                </a:solidFill>
                <a:latin typeface="Calibri" panose="020F0502020204030204" pitchFamily="34" charset="0"/>
              </a:rPr>
              <a:t> and </a:t>
            </a:r>
            <a:r>
              <a:rPr lang="en-AU" sz="1050" dirty="0" err="1">
                <a:solidFill>
                  <a:schemeClr val="tx1"/>
                </a:solidFill>
                <a:latin typeface="Calibri" panose="020F0502020204030204" pitchFamily="34" charset="0"/>
              </a:rPr>
              <a:t>Deeks</a:t>
            </a:r>
            <a:r>
              <a:rPr lang="en-AU" sz="1050" dirty="0">
                <a:solidFill>
                  <a:schemeClr val="tx1"/>
                </a:solidFill>
                <a:latin typeface="Calibri" panose="020F0502020204030204" pitchFamily="34" charset="0"/>
              </a:rPr>
              <a:t>, </a:t>
            </a:r>
            <a:r>
              <a:rPr lang="en-AU" sz="1050" i="1" dirty="0">
                <a:solidFill>
                  <a:schemeClr val="tx1"/>
                </a:solidFill>
                <a:latin typeface="Calibri" panose="020F0502020204030204" pitchFamily="34" charset="0"/>
              </a:rPr>
              <a:t>Lancet,</a:t>
            </a:r>
            <a:r>
              <a:rPr lang="en-AU" sz="1050" dirty="0">
                <a:solidFill>
                  <a:schemeClr val="tx1"/>
                </a:solidFill>
                <a:latin typeface="Calibri" panose="020F0502020204030204" pitchFamily="34" charset="0"/>
              </a:rPr>
              <a:t> 2010.</a:t>
            </a:r>
          </a:p>
          <a:p>
            <a:pPr eaLnBrk="1" hangingPunct="1"/>
            <a:r>
              <a:rPr lang="en-AU" sz="1050" dirty="0">
                <a:solidFill>
                  <a:schemeClr val="tx1"/>
                </a:solidFill>
                <a:latin typeface="Calibri" panose="020F0502020204030204" pitchFamily="34" charset="0"/>
              </a:rPr>
              <a:t>ART cohort collaboration, </a:t>
            </a:r>
            <a:r>
              <a:rPr lang="en-AU" sz="1050" i="1" dirty="0">
                <a:solidFill>
                  <a:schemeClr val="tx1"/>
                </a:solidFill>
                <a:latin typeface="Calibri" panose="020F0502020204030204" pitchFamily="34" charset="0"/>
              </a:rPr>
              <a:t>Clin Infect Dis,</a:t>
            </a:r>
            <a:r>
              <a:rPr lang="en-AU" sz="1050" dirty="0">
                <a:solidFill>
                  <a:schemeClr val="tx1"/>
                </a:solidFill>
                <a:latin typeface="Calibri" panose="020F0502020204030204" pitchFamily="34" charset="0"/>
              </a:rPr>
              <a:t> 2010.</a:t>
            </a:r>
          </a:p>
          <a:p>
            <a:pPr eaLnBrk="1" hangingPunct="1"/>
            <a:r>
              <a:rPr lang="en-AU" sz="1050" dirty="0">
                <a:solidFill>
                  <a:schemeClr val="tx1"/>
                </a:solidFill>
                <a:latin typeface="Calibri" panose="020F0502020204030204" pitchFamily="34" charset="0"/>
              </a:rPr>
              <a:t>Lohse et al., </a:t>
            </a:r>
            <a:r>
              <a:rPr lang="en-AU" sz="1050" i="1" dirty="0">
                <a:solidFill>
                  <a:schemeClr val="tx1"/>
                </a:solidFill>
                <a:latin typeface="Calibri" panose="020F0502020204030204" pitchFamily="34" charset="0"/>
              </a:rPr>
              <a:t>Ann Int Med</a:t>
            </a:r>
            <a:r>
              <a:rPr lang="en-AU" sz="1050" dirty="0">
                <a:solidFill>
                  <a:schemeClr val="tx1"/>
                </a:solidFill>
                <a:latin typeface="Calibri" panose="020F0502020204030204" pitchFamily="34" charset="0"/>
              </a:rPr>
              <a:t>., 146: 87</a:t>
            </a:r>
          </a:p>
          <a:p>
            <a:pPr eaLnBrk="1" hangingPunct="1"/>
            <a:r>
              <a:rPr lang="en-AU" sz="1050" dirty="0">
                <a:solidFill>
                  <a:schemeClr val="tx1"/>
                </a:solidFill>
                <a:latin typeface="Calibri" panose="020F0502020204030204" pitchFamily="34" charset="0"/>
              </a:rPr>
              <a:t>ART cohort collaboration, </a:t>
            </a:r>
            <a:r>
              <a:rPr lang="en-AU" sz="1050" i="1" dirty="0">
                <a:solidFill>
                  <a:schemeClr val="tx1"/>
                </a:solidFill>
                <a:latin typeface="Calibri" panose="020F0502020204030204" pitchFamily="34" charset="0"/>
              </a:rPr>
              <a:t>Clin Infect Dis</a:t>
            </a:r>
            <a:r>
              <a:rPr lang="en-AU" sz="1050" dirty="0">
                <a:solidFill>
                  <a:schemeClr val="tx1"/>
                </a:solidFill>
                <a:latin typeface="Calibri" panose="020F0502020204030204" pitchFamily="34" charset="0"/>
              </a:rPr>
              <a:t> 2017 </a:t>
            </a:r>
          </a:p>
        </p:txBody>
      </p:sp>
      <p:sp>
        <p:nvSpPr>
          <p:cNvPr id="30" name="Rectangle 15">
            <a:extLst>
              <a:ext uri="{FF2B5EF4-FFF2-40B4-BE49-F238E27FC236}">
                <a16:creationId xmlns:a16="http://schemas.microsoft.com/office/drawing/2014/main" id="{DC323DD8-A13E-4B68-9AF5-A83FE732FDEA}"/>
              </a:ext>
            </a:extLst>
          </p:cNvPr>
          <p:cNvSpPr txBox="1">
            <a:spLocks noChangeArrowheads="1"/>
          </p:cNvSpPr>
          <p:nvPr/>
        </p:nvSpPr>
        <p:spPr>
          <a:xfrm>
            <a:off x="5868145" y="3861048"/>
            <a:ext cx="3186354" cy="118813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800" dirty="0">
                <a:latin typeface="Calibri" panose="020F0502020204030204" pitchFamily="34" charset="0"/>
              </a:rPr>
              <a:t>Cardiovascular disease</a:t>
            </a:r>
          </a:p>
          <a:p>
            <a:pPr>
              <a:lnSpc>
                <a:spcPct val="90000"/>
              </a:lnSpc>
            </a:pPr>
            <a:r>
              <a:rPr lang="en-US" sz="1800" dirty="0">
                <a:latin typeface="Calibri" panose="020F0502020204030204" pitchFamily="34" charset="0"/>
              </a:rPr>
              <a:t>Metabolic disorders</a:t>
            </a:r>
          </a:p>
          <a:p>
            <a:pPr>
              <a:lnSpc>
                <a:spcPct val="90000"/>
              </a:lnSpc>
            </a:pPr>
            <a:r>
              <a:rPr lang="en-US" sz="1800" dirty="0">
                <a:latin typeface="Calibri" panose="020F0502020204030204" pitchFamily="34" charset="0"/>
              </a:rPr>
              <a:t>Neurocognitive abnormality</a:t>
            </a:r>
          </a:p>
          <a:p>
            <a:pPr>
              <a:lnSpc>
                <a:spcPct val="90000"/>
              </a:lnSpc>
            </a:pPr>
            <a:r>
              <a:rPr lang="en-US" sz="1800" dirty="0">
                <a:latin typeface="Calibri" panose="020F0502020204030204" pitchFamily="34" charset="0"/>
              </a:rPr>
              <a:t>Reduced life expectancy, </a:t>
            </a:r>
            <a:r>
              <a:rPr lang="en-US" sz="1800" dirty="0" err="1">
                <a:latin typeface="Calibri" panose="020F0502020204030204" pitchFamily="34" charset="0"/>
              </a:rPr>
              <a:t>etc</a:t>
            </a:r>
            <a:endParaRPr lang="en-AU" sz="2400" dirty="0"/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7DD85125-03AA-46BB-9AC0-28F20E58410E}"/>
              </a:ext>
            </a:extLst>
          </p:cNvPr>
          <p:cNvSpPr>
            <a:spLocks noGrp="1"/>
          </p:cNvSpPr>
          <p:nvPr/>
        </p:nvSpPr>
        <p:spPr>
          <a:xfrm>
            <a:off x="143508" y="476672"/>
            <a:ext cx="8856984" cy="628650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ZA" sz="2100" b="1" dirty="0">
                <a:solidFill>
                  <a:srgbClr val="C00000"/>
                </a:solidFill>
                <a:latin typeface="+mj-lt"/>
              </a:rPr>
              <a:t>Current prevention and treatment strategies are suboptimal and possibly unsustainable</a:t>
            </a:r>
          </a:p>
        </p:txBody>
      </p:sp>
    </p:spTree>
    <p:extLst>
      <p:ext uri="{BB962C8B-B14F-4D97-AF65-F5344CB8AC3E}">
        <p14:creationId xmlns:p14="http://schemas.microsoft.com/office/powerpoint/2010/main" val="2114000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/>
      <p:bldP spid="27" grpId="0"/>
      <p:bldP spid="28" grpId="0"/>
      <p:bldP spid="29" grpId="0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ileen edits Fig.png">
            <a:extLst>
              <a:ext uri="{FF2B5EF4-FFF2-40B4-BE49-F238E27FC236}">
                <a16:creationId xmlns:a16="http://schemas.microsoft.com/office/drawing/2014/main" id="{37F5B6CC-A13F-404A-B66E-2281A16399B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35" r="33545" b="59768"/>
          <a:stretch/>
        </p:blipFill>
        <p:spPr>
          <a:xfrm>
            <a:off x="-133471" y="1518455"/>
            <a:ext cx="2112063" cy="4424552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7C4F28C5-21F3-4130-B06F-8EC2E2D30094}"/>
              </a:ext>
            </a:extLst>
          </p:cNvPr>
          <p:cNvSpPr txBox="1">
            <a:spLocks/>
          </p:cNvSpPr>
          <p:nvPr/>
        </p:nvSpPr>
        <p:spPr>
          <a:xfrm>
            <a:off x="178676" y="210207"/>
            <a:ext cx="4267198" cy="7502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Sex differences in HIV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A2504C-C742-4538-96D1-E4BB0EF63606}"/>
              </a:ext>
            </a:extLst>
          </p:cNvPr>
          <p:cNvSpPr txBox="1"/>
          <p:nvPr/>
        </p:nvSpPr>
        <p:spPr>
          <a:xfrm>
            <a:off x="1769034" y="1468463"/>
            <a:ext cx="25852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45720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Calibri"/>
                <a:cs typeface="+mn-cs"/>
              </a:rPr>
              <a:t>Anatomic and hormonal microenvironment differences</a:t>
            </a: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7C0D4A2-552B-4D48-AEA6-6A1862EDF751}"/>
              </a:ext>
            </a:extLst>
          </p:cNvPr>
          <p:cNvSpPr txBox="1"/>
          <p:nvPr/>
        </p:nvSpPr>
        <p:spPr>
          <a:xfrm>
            <a:off x="1769034" y="3800578"/>
            <a:ext cx="264374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45720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Calibri"/>
                <a:cs typeface="+mn-cs"/>
              </a:rPr>
              <a:t>X chromosome gene dosage effects</a:t>
            </a:r>
          </a:p>
          <a:p>
            <a:pPr marL="342900" indent="-342900" defTabSz="45720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Calibri"/>
                <a:cs typeface="+mn-cs"/>
              </a:rPr>
              <a:t>(TLR7, FOXP3)</a:t>
            </a:r>
          </a:p>
          <a:p>
            <a:pPr marL="342900" indent="-342900" defTabSz="45720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dirty="0" err="1">
                <a:solidFill>
                  <a:prstClr val="black"/>
                </a:solidFill>
                <a:latin typeface="Calibri"/>
                <a:cs typeface="+mn-cs"/>
              </a:rPr>
              <a:t>miRNA</a:t>
            </a:r>
            <a:r>
              <a:rPr lang="en-US" dirty="0">
                <a:solidFill>
                  <a:prstClr val="black"/>
                </a:solidFill>
                <a:latin typeface="Calibri"/>
                <a:cs typeface="+mn-cs"/>
              </a:rPr>
              <a:t> enrichment on the X chromosome</a:t>
            </a:r>
          </a:p>
          <a:p>
            <a:pPr marL="342900" indent="-342900" defTabSz="45720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Calibri"/>
                <a:cs typeface="+mn-cs"/>
              </a:rPr>
              <a:t>Hormone responsive promoter elements</a:t>
            </a:r>
          </a:p>
        </p:txBody>
      </p:sp>
      <p:pic>
        <p:nvPicPr>
          <p:cNvPr id="6" name="Picture 5" descr="Eileen edits Fig.png">
            <a:extLst>
              <a:ext uri="{FF2B5EF4-FFF2-40B4-BE49-F238E27FC236}">
                <a16:creationId xmlns:a16="http://schemas.microsoft.com/office/drawing/2014/main" id="{274FD109-756B-4C26-BF0F-7E4019AAEFC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36" t="40134" r="33244"/>
          <a:stretch/>
        </p:blipFill>
        <p:spPr>
          <a:xfrm>
            <a:off x="4553958" y="523144"/>
            <a:ext cx="2015217" cy="628184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A6E1DBF-49B1-4E8A-9434-23517FE14EAF}"/>
              </a:ext>
            </a:extLst>
          </p:cNvPr>
          <p:cNvSpPr txBox="1"/>
          <p:nvPr/>
        </p:nvSpPr>
        <p:spPr>
          <a:xfrm>
            <a:off x="6414473" y="242295"/>
            <a:ext cx="272952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45720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Calibri"/>
                <a:cs typeface="+mn-cs"/>
              </a:rPr>
              <a:t>Distribution of immune </a:t>
            </a: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  <a:cs typeface="+mn-cs"/>
              </a:rPr>
              <a:t>        subsets</a:t>
            </a:r>
          </a:p>
          <a:p>
            <a:pPr marL="342900" indent="-342900" defTabSz="45720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Calibri"/>
                <a:cs typeface="+mn-cs"/>
              </a:rPr>
              <a:t>Immune activation</a:t>
            </a: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  <a:cs typeface="+mn-cs"/>
              </a:rPr>
              <a:t>       setpoints</a:t>
            </a:r>
          </a:p>
          <a:p>
            <a:pPr marL="342900" indent="-342900" defTabSz="45720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Calibri"/>
                <a:cs typeface="+mn-cs"/>
              </a:rPr>
              <a:t>Efficacy of antiviral responses</a:t>
            </a:r>
          </a:p>
          <a:p>
            <a:pPr marL="342900" indent="-342900" defTabSz="45720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Calibri"/>
                <a:cs typeface="+mn-cs"/>
              </a:rPr>
              <a:t>Hormonal modulation of function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125CD95-51D1-43CA-B104-19FE0DE142B7}"/>
              </a:ext>
            </a:extLst>
          </p:cNvPr>
          <p:cNvSpPr txBox="1"/>
          <p:nvPr/>
        </p:nvSpPr>
        <p:spPr>
          <a:xfrm>
            <a:off x="6420833" y="2673494"/>
            <a:ext cx="272316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45720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Calibri"/>
                <a:cs typeface="+mn-cs"/>
              </a:rPr>
              <a:t>Distinct epigenetic </a:t>
            </a: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  <a:cs typeface="+mn-cs"/>
              </a:rPr>
              <a:t>       landscapes</a:t>
            </a:r>
          </a:p>
          <a:p>
            <a:pPr marL="342900" indent="-342900" defTabSz="45720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Calibri"/>
                <a:cs typeface="+mn-cs"/>
              </a:rPr>
              <a:t>Differences in </a:t>
            </a: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  <a:cs typeface="+mn-cs"/>
              </a:rPr>
              <a:t>       establishing latency</a:t>
            </a:r>
          </a:p>
          <a:p>
            <a:pPr marL="342900" indent="-342900" defTabSz="45720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Calibri"/>
                <a:cs typeface="+mn-cs"/>
              </a:rPr>
              <a:t>Direct estrogen effect</a:t>
            </a: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  <a:cs typeface="+mn-cs"/>
              </a:rPr>
              <a:t>       on transcription and     </a:t>
            </a: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  <a:cs typeface="+mn-cs"/>
              </a:rPr>
              <a:t>        latency</a:t>
            </a:r>
            <a:endParaRPr lang="en-US" sz="24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D1D416-BEF5-439F-9BF1-4CC856C6AD13}"/>
              </a:ext>
            </a:extLst>
          </p:cNvPr>
          <p:cNvSpPr txBox="1"/>
          <p:nvPr/>
        </p:nvSpPr>
        <p:spPr>
          <a:xfrm>
            <a:off x="6442697" y="4854059"/>
            <a:ext cx="282778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45720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Calibri"/>
                <a:cs typeface="+mn-cs"/>
              </a:rPr>
              <a:t>Immune modulatory function</a:t>
            </a:r>
          </a:p>
          <a:p>
            <a:pPr marL="342900" indent="-342900" defTabSz="45720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Calibri"/>
                <a:cs typeface="+mn-cs"/>
              </a:rPr>
              <a:t>Microbiome in the</a:t>
            </a: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  <a:cs typeface="+mn-cs"/>
              </a:rPr>
              <a:t>       genital tract: direct </a:t>
            </a: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  <a:cs typeface="+mn-cs"/>
              </a:rPr>
              <a:t>        link with inflammation, 	acquisition risk/</a:t>
            </a:r>
            <a:r>
              <a:rPr lang="en-US" dirty="0" err="1">
                <a:solidFill>
                  <a:prstClr val="black"/>
                </a:solidFill>
                <a:latin typeface="Calibri"/>
                <a:cs typeface="+mn-cs"/>
              </a:rPr>
              <a:t>PrEP</a:t>
            </a:r>
            <a:r>
              <a:rPr lang="en-US" dirty="0">
                <a:solidFill>
                  <a:prstClr val="black"/>
                </a:solidFill>
                <a:latin typeface="Calibri"/>
                <a:cs typeface="+mn-cs"/>
              </a:rPr>
              <a:t>  	efficacy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2E0AD6C-CA24-4BB2-8C21-8F4B93E7981D}"/>
              </a:ext>
            </a:extLst>
          </p:cNvPr>
          <p:cNvSpPr txBox="1">
            <a:spLocks/>
          </p:cNvSpPr>
          <p:nvPr/>
        </p:nvSpPr>
        <p:spPr>
          <a:xfrm>
            <a:off x="152403" y="6309320"/>
            <a:ext cx="4267198" cy="423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Scully,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Curr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HIV/AIDS Rep, 2018</a:t>
            </a:r>
          </a:p>
        </p:txBody>
      </p:sp>
    </p:spTree>
    <p:extLst>
      <p:ext uri="{BB962C8B-B14F-4D97-AF65-F5344CB8AC3E}">
        <p14:creationId xmlns:p14="http://schemas.microsoft.com/office/powerpoint/2010/main" val="42199475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F363D5-BAF0-4E8D-A83E-C9B7E47343F4}"/>
              </a:ext>
            </a:extLst>
          </p:cNvPr>
          <p:cNvSpPr txBox="1">
            <a:spLocks/>
          </p:cNvSpPr>
          <p:nvPr/>
        </p:nvSpPr>
        <p:spPr bwMode="auto">
          <a:xfrm>
            <a:off x="143508" y="188640"/>
            <a:ext cx="8856984" cy="506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ZA" sz="2100" b="1" dirty="0">
                <a:solidFill>
                  <a:srgbClr val="C00000"/>
                </a:solidFill>
                <a:latin typeface="Calibri" pitchFamily="34" charset="0"/>
              </a:rPr>
              <a:t>The FRESH cohort combines socioeconomic interventions and basic science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DCEA270-9DFF-4990-8605-822A59F4E4D2}"/>
              </a:ext>
            </a:extLst>
          </p:cNvPr>
          <p:cNvGrpSpPr/>
          <p:nvPr/>
        </p:nvGrpSpPr>
        <p:grpSpPr>
          <a:xfrm>
            <a:off x="4427984" y="3520251"/>
            <a:ext cx="4555300" cy="3221117"/>
            <a:chOff x="4350165" y="609600"/>
            <a:chExt cx="6073733" cy="4294822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F14B0466-070E-45A0-9288-2963760273C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50165" y="1384087"/>
              <a:ext cx="6073733" cy="3520335"/>
              <a:chOff x="4180351" y="1666065"/>
              <a:chExt cx="7145175" cy="4141698"/>
            </a:xfrm>
          </p:grpSpPr>
          <p:sp>
            <p:nvSpPr>
              <p:cNvPr id="10" name="Line 3">
                <a:extLst>
                  <a:ext uri="{FF2B5EF4-FFF2-40B4-BE49-F238E27FC236}">
                    <a16:creationId xmlns:a16="http://schemas.microsoft.com/office/drawing/2014/main" id="{35755644-15E0-4419-BA85-FB216BABCF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68143" y="1856565"/>
                <a:ext cx="0" cy="342900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ZA" kern="0">
                  <a:solidFill>
                    <a:prstClr val="black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11" name="Line 4">
                <a:extLst>
                  <a:ext uri="{FF2B5EF4-FFF2-40B4-BE49-F238E27FC236}">
                    <a16:creationId xmlns:a16="http://schemas.microsoft.com/office/drawing/2014/main" id="{DF474697-42F0-47C7-BBD9-14829EF8A3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48532" y="5283978"/>
                <a:ext cx="6476994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ZA" kern="0">
                  <a:solidFill>
                    <a:prstClr val="black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12" name="Freeform 22">
                <a:extLst>
                  <a:ext uri="{FF2B5EF4-FFF2-40B4-BE49-F238E27FC236}">
                    <a16:creationId xmlns:a16="http://schemas.microsoft.com/office/drawing/2014/main" id="{F4EEF97A-7586-45A9-9730-17E8674028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15073" y="1666065"/>
                <a:ext cx="5334007" cy="3606800"/>
              </a:xfrm>
              <a:custGeom>
                <a:avLst/>
                <a:gdLst>
                  <a:gd name="T0" fmla="*/ 0 w 3360"/>
                  <a:gd name="T1" fmla="*/ 2147483647 h 2272"/>
                  <a:gd name="T2" fmla="*/ 2147483647 w 3360"/>
                  <a:gd name="T3" fmla="*/ 2147483647 h 2272"/>
                  <a:gd name="T4" fmla="*/ 2147483647 w 3360"/>
                  <a:gd name="T5" fmla="*/ 2147483647 h 2272"/>
                  <a:gd name="T6" fmla="*/ 2147483647 w 3360"/>
                  <a:gd name="T7" fmla="*/ 2147483647 h 2272"/>
                  <a:gd name="T8" fmla="*/ 2147483647 w 3360"/>
                  <a:gd name="T9" fmla="*/ 2147483647 h 2272"/>
                  <a:gd name="T10" fmla="*/ 2147483647 w 3360"/>
                  <a:gd name="T11" fmla="*/ 2147483647 h 2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360"/>
                  <a:gd name="T19" fmla="*/ 0 h 2272"/>
                  <a:gd name="T20" fmla="*/ 3360 w 3360"/>
                  <a:gd name="T21" fmla="*/ 2272 h 227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360" h="2272">
                    <a:moveTo>
                      <a:pt x="0" y="2272"/>
                    </a:moveTo>
                    <a:cubicBezTo>
                      <a:pt x="72" y="1440"/>
                      <a:pt x="144" y="608"/>
                      <a:pt x="240" y="304"/>
                    </a:cubicBezTo>
                    <a:cubicBezTo>
                      <a:pt x="336" y="0"/>
                      <a:pt x="456" y="200"/>
                      <a:pt x="576" y="448"/>
                    </a:cubicBezTo>
                    <a:cubicBezTo>
                      <a:pt x="696" y="696"/>
                      <a:pt x="856" y="1544"/>
                      <a:pt x="960" y="1792"/>
                    </a:cubicBezTo>
                    <a:cubicBezTo>
                      <a:pt x="1064" y="2040"/>
                      <a:pt x="800" y="1912"/>
                      <a:pt x="1200" y="1936"/>
                    </a:cubicBezTo>
                    <a:cubicBezTo>
                      <a:pt x="1600" y="1960"/>
                      <a:pt x="3000" y="1936"/>
                      <a:pt x="3360" y="1936"/>
                    </a:cubicBezTo>
                  </a:path>
                </a:pathLst>
              </a:custGeom>
              <a:noFill/>
              <a:ln w="38100">
                <a:solidFill>
                  <a:srgbClr val="CC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ZA" kern="0">
                  <a:solidFill>
                    <a:prstClr val="black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13" name="Freeform 23">
                <a:extLst>
                  <a:ext uri="{FF2B5EF4-FFF2-40B4-BE49-F238E27FC236}">
                    <a16:creationId xmlns:a16="http://schemas.microsoft.com/office/drawing/2014/main" id="{9C201584-7BF3-44F5-8EBF-713AA27BB4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6151" y="2553478"/>
                <a:ext cx="4038605" cy="711199"/>
              </a:xfrm>
              <a:custGeom>
                <a:avLst/>
                <a:gdLst>
                  <a:gd name="T0" fmla="*/ 0 w 2544"/>
                  <a:gd name="T1" fmla="*/ 0 h 448"/>
                  <a:gd name="T2" fmla="*/ 2147483647 w 2544"/>
                  <a:gd name="T3" fmla="*/ 2147483647 h 448"/>
                  <a:gd name="T4" fmla="*/ 2147483647 w 2544"/>
                  <a:gd name="T5" fmla="*/ 2147483647 h 448"/>
                  <a:gd name="T6" fmla="*/ 2147483647 w 2544"/>
                  <a:gd name="T7" fmla="*/ 2147483647 h 44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544"/>
                  <a:gd name="T13" fmla="*/ 0 h 448"/>
                  <a:gd name="T14" fmla="*/ 2544 w 2544"/>
                  <a:gd name="T15" fmla="*/ 448 h 44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544" h="448">
                    <a:moveTo>
                      <a:pt x="0" y="0"/>
                    </a:moveTo>
                    <a:cubicBezTo>
                      <a:pt x="24" y="108"/>
                      <a:pt x="48" y="216"/>
                      <a:pt x="192" y="288"/>
                    </a:cubicBezTo>
                    <a:cubicBezTo>
                      <a:pt x="336" y="360"/>
                      <a:pt x="472" y="416"/>
                      <a:pt x="864" y="432"/>
                    </a:cubicBezTo>
                    <a:cubicBezTo>
                      <a:pt x="1256" y="448"/>
                      <a:pt x="2248" y="392"/>
                      <a:pt x="2544" y="384"/>
                    </a:cubicBezTo>
                  </a:path>
                </a:pathLst>
              </a:custGeom>
              <a:noFill/>
              <a:ln w="38100">
                <a:solidFill>
                  <a:srgbClr val="CC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ZA" kern="0">
                  <a:solidFill>
                    <a:prstClr val="black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14" name="Freeform 24">
                <a:extLst>
                  <a:ext uri="{FF2B5EF4-FFF2-40B4-BE49-F238E27FC236}">
                    <a16:creationId xmlns:a16="http://schemas.microsoft.com/office/drawing/2014/main" id="{87ECD4A7-3D96-4CF9-8FF8-17686DA2AD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77140" y="3561539"/>
                <a:ext cx="3810013" cy="546100"/>
              </a:xfrm>
              <a:custGeom>
                <a:avLst/>
                <a:gdLst>
                  <a:gd name="T0" fmla="*/ 0 w 2400"/>
                  <a:gd name="T1" fmla="*/ 0 h 344"/>
                  <a:gd name="T2" fmla="*/ 2147483647 w 2400"/>
                  <a:gd name="T3" fmla="*/ 2147483647 h 344"/>
                  <a:gd name="T4" fmla="*/ 2147483647 w 2400"/>
                  <a:gd name="T5" fmla="*/ 2147483647 h 344"/>
                  <a:gd name="T6" fmla="*/ 2147483647 w 2400"/>
                  <a:gd name="T7" fmla="*/ 2147483647 h 34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00"/>
                  <a:gd name="T13" fmla="*/ 0 h 344"/>
                  <a:gd name="T14" fmla="*/ 2400 w 2400"/>
                  <a:gd name="T15" fmla="*/ 344 h 34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00" h="344">
                    <a:moveTo>
                      <a:pt x="0" y="0"/>
                    </a:moveTo>
                    <a:cubicBezTo>
                      <a:pt x="32" y="116"/>
                      <a:pt x="64" y="232"/>
                      <a:pt x="288" y="288"/>
                    </a:cubicBezTo>
                    <a:cubicBezTo>
                      <a:pt x="512" y="344"/>
                      <a:pt x="992" y="336"/>
                      <a:pt x="1344" y="336"/>
                    </a:cubicBezTo>
                    <a:cubicBezTo>
                      <a:pt x="1696" y="336"/>
                      <a:pt x="2048" y="312"/>
                      <a:pt x="2400" y="288"/>
                    </a:cubicBezTo>
                  </a:path>
                </a:pathLst>
              </a:custGeom>
              <a:noFill/>
              <a:ln w="38100">
                <a:solidFill>
                  <a:srgbClr val="CC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ZA" kern="0">
                  <a:solidFill>
                    <a:prstClr val="black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15" name="Text Box 8">
                <a:extLst>
                  <a:ext uri="{FF2B5EF4-FFF2-40B4-BE49-F238E27FC236}">
                    <a16:creationId xmlns:a16="http://schemas.microsoft.com/office/drawing/2014/main" id="{C207802E-9809-461C-B673-7EA3F7ABD92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47961" y="5228401"/>
                <a:ext cx="3809985" cy="5793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eaLnBrk="1" fontAlgn="auto" hangingPunct="1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n-US" kern="0" dirty="0">
                    <a:solidFill>
                      <a:srgbClr val="000000"/>
                    </a:solidFill>
                    <a:latin typeface="Calibri"/>
                    <a:cs typeface="+mn-cs"/>
                  </a:rPr>
                  <a:t>Time post-infection</a:t>
                </a:r>
              </a:p>
            </p:txBody>
          </p:sp>
          <p:sp>
            <p:nvSpPr>
              <p:cNvPr id="16" name="Text Box 9">
                <a:extLst>
                  <a:ext uri="{FF2B5EF4-FFF2-40B4-BE49-F238E27FC236}">
                    <a16:creationId xmlns:a16="http://schemas.microsoft.com/office/drawing/2014/main" id="{FA26EED1-725C-4129-BE42-AAD77CE043A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6239796">
                <a:off x="3495160" y="3105007"/>
                <a:ext cx="1949694" cy="5793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fontAlgn="auto" hangingPunct="1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n-US" b="1" kern="0" dirty="0">
                    <a:solidFill>
                      <a:srgbClr val="CC3300"/>
                    </a:solidFill>
                    <a:latin typeface="+mn-lt"/>
                  </a:rPr>
                  <a:t>Viral load</a:t>
                </a:r>
              </a:p>
            </p:txBody>
          </p:sp>
        </p:grpSp>
        <p:sp>
          <p:nvSpPr>
            <p:cNvPr id="6" name="Right Brace 5">
              <a:extLst>
                <a:ext uri="{FF2B5EF4-FFF2-40B4-BE49-F238E27FC236}">
                  <a16:creationId xmlns:a16="http://schemas.microsoft.com/office/drawing/2014/main" id="{EB503AE2-FC7C-445A-97B7-487144626353}"/>
                </a:ext>
              </a:extLst>
            </p:cNvPr>
            <p:cNvSpPr/>
            <p:nvPr/>
          </p:nvSpPr>
          <p:spPr>
            <a:xfrm rot="16200000" flipV="1">
              <a:off x="5077994" y="883285"/>
              <a:ext cx="189980" cy="481850"/>
            </a:xfrm>
            <a:prstGeom prst="rightBrace">
              <a:avLst>
                <a:gd name="adj1" fmla="val 0"/>
                <a:gd name="adj2" fmla="val 50000"/>
              </a:avLst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 kern="0" dirty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9E45D72-D6D2-468E-88C5-E6E334A84FD4}"/>
                </a:ext>
              </a:extLst>
            </p:cNvPr>
            <p:cNvSpPr txBox="1"/>
            <p:nvPr/>
          </p:nvSpPr>
          <p:spPr>
            <a:xfrm>
              <a:off x="4600704" y="609600"/>
              <a:ext cx="55499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kern="0" dirty="0" err="1">
                  <a:solidFill>
                    <a:srgbClr val="0070C0"/>
                  </a:solidFill>
                  <a:latin typeface="Calibri"/>
                  <a:cs typeface="+mn-cs"/>
                </a:rPr>
                <a:t>Fiebig</a:t>
              </a:r>
              <a:r>
                <a:rPr lang="en-US" sz="1200" b="1" kern="0" dirty="0">
                  <a:solidFill>
                    <a:srgbClr val="0070C0"/>
                  </a:solidFill>
                  <a:latin typeface="Calibri"/>
                  <a:cs typeface="+mn-cs"/>
                </a:rPr>
                <a:t> I/II   </a:t>
              </a:r>
              <a:r>
                <a:rPr lang="en-US" sz="1200" b="1" kern="0" dirty="0" err="1">
                  <a:solidFill>
                    <a:srgbClr val="0070C0"/>
                  </a:solidFill>
                  <a:latin typeface="Calibri"/>
                  <a:cs typeface="+mn-cs"/>
                </a:rPr>
                <a:t>Fiebig</a:t>
              </a:r>
              <a:r>
                <a:rPr lang="en-US" sz="1200" b="1" kern="0" dirty="0">
                  <a:solidFill>
                    <a:srgbClr val="0070C0"/>
                  </a:solidFill>
                  <a:latin typeface="Calibri"/>
                  <a:cs typeface="+mn-cs"/>
                </a:rPr>
                <a:t> III-VI</a:t>
              </a:r>
            </a:p>
          </p:txBody>
        </p:sp>
        <p:sp>
          <p:nvSpPr>
            <p:cNvPr id="8" name="Right Brace 7">
              <a:extLst>
                <a:ext uri="{FF2B5EF4-FFF2-40B4-BE49-F238E27FC236}">
                  <a16:creationId xmlns:a16="http://schemas.microsoft.com/office/drawing/2014/main" id="{6DEC7C54-0D54-441C-99B5-2820E695E3BB}"/>
                </a:ext>
              </a:extLst>
            </p:cNvPr>
            <p:cNvSpPr/>
            <p:nvPr/>
          </p:nvSpPr>
          <p:spPr>
            <a:xfrm rot="16200000" flipV="1">
              <a:off x="5798074" y="883285"/>
              <a:ext cx="189980" cy="481850"/>
            </a:xfrm>
            <a:prstGeom prst="rightBrace">
              <a:avLst>
                <a:gd name="adj1" fmla="val 0"/>
                <a:gd name="adj2" fmla="val 50000"/>
              </a:avLst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 kern="0" dirty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3D50CFFA-56D1-4F66-8406-A65609009F15}"/>
                </a:ext>
              </a:extLst>
            </p:cNvPr>
            <p:cNvCxnSpPr/>
            <p:nvPr/>
          </p:nvCxnSpPr>
          <p:spPr>
            <a:xfrm>
              <a:off x="5543178" y="981065"/>
              <a:ext cx="0" cy="3468708"/>
            </a:xfrm>
            <a:prstGeom prst="line">
              <a:avLst/>
            </a:prstGeom>
            <a:noFill/>
            <a:ln w="381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dash"/>
            </a:ln>
            <a:effectLst/>
          </p:spPr>
        </p:cxnSp>
      </p:grpSp>
      <p:sp>
        <p:nvSpPr>
          <p:cNvPr id="17" name="Rectangle 15">
            <a:extLst>
              <a:ext uri="{FF2B5EF4-FFF2-40B4-BE49-F238E27FC236}">
                <a16:creationId xmlns:a16="http://schemas.microsoft.com/office/drawing/2014/main" id="{FE5C40E1-C8A3-47DF-9C8E-29E0C07BCC99}"/>
              </a:ext>
            </a:extLst>
          </p:cNvPr>
          <p:cNvSpPr txBox="1">
            <a:spLocks noChangeArrowheads="1"/>
          </p:cNvSpPr>
          <p:nvPr/>
        </p:nvSpPr>
        <p:spPr>
          <a:xfrm>
            <a:off x="179512" y="3705451"/>
            <a:ext cx="3564339" cy="310792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800" dirty="0">
                <a:latin typeface="Calibri" panose="020F0502020204030204" pitchFamily="34" charset="0"/>
              </a:rPr>
              <a:t>HIV negative sexually active females are recruited</a:t>
            </a:r>
          </a:p>
          <a:p>
            <a:pPr>
              <a:lnSpc>
                <a:spcPct val="90000"/>
              </a:lnSpc>
            </a:pPr>
            <a:r>
              <a:rPr lang="en-US" sz="1800" dirty="0">
                <a:latin typeface="Calibri" panose="020F0502020204030204" pitchFamily="34" charset="0"/>
              </a:rPr>
              <a:t>An empowerment curriculum coincides with twice weekly HIV screening</a:t>
            </a:r>
          </a:p>
          <a:p>
            <a:pPr>
              <a:lnSpc>
                <a:spcPct val="90000"/>
              </a:lnSpc>
            </a:pPr>
            <a:r>
              <a:rPr lang="en-US" sz="1800" dirty="0">
                <a:latin typeface="Calibri" panose="020F0502020204030204" pitchFamily="34" charset="0"/>
              </a:rPr>
              <a:t>Blood, female genital tract samples and lymph node samples are collected</a:t>
            </a:r>
          </a:p>
          <a:p>
            <a:pPr>
              <a:lnSpc>
                <a:spcPct val="90000"/>
              </a:lnSpc>
            </a:pPr>
            <a:r>
              <a:rPr lang="en-US" sz="1800" dirty="0">
                <a:latin typeface="Calibri" panose="020F0502020204030204" pitchFamily="34" charset="0"/>
              </a:rPr>
              <a:t>71 acute infections identified, 57 immediately treated with ART</a:t>
            </a:r>
            <a:endParaRPr lang="en-AU" sz="2400" dirty="0"/>
          </a:p>
        </p:txBody>
      </p:sp>
      <p:pic>
        <p:nvPicPr>
          <p:cNvPr id="18" name="Picture 2" descr="http://farm6.staticflickr.com/5521/11736138426_9dbaa972fd.jpg">
            <a:extLst>
              <a:ext uri="{FF2B5EF4-FFF2-40B4-BE49-F238E27FC236}">
                <a16:creationId xmlns:a16="http://schemas.microsoft.com/office/drawing/2014/main" id="{E76DBF68-8504-4183-9834-EF033E046C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05070"/>
            <a:ext cx="2095500" cy="1399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A6F66F5-F754-4C12-AD08-82861E0C9A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8343" y="792366"/>
            <a:ext cx="2153079" cy="1412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8AA223C3-3130-4806-9D79-DECD9A6CA9C8}"/>
              </a:ext>
            </a:extLst>
          </p:cNvPr>
          <p:cNvSpPr txBox="1"/>
          <p:nvPr/>
        </p:nvSpPr>
        <p:spPr>
          <a:xfrm>
            <a:off x="179512" y="2276872"/>
            <a:ext cx="84249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Goals:  	1.  HIV prevention; poverty reduction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	2.  Immunology of acute infection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kern="0" dirty="0">
                <a:solidFill>
                  <a:prstClr val="black"/>
                </a:solidFill>
                <a:latin typeface="+mn-lt"/>
              </a:rPr>
              <a:t>	3. Cure studies in women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89499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>
            <a:extLst>
              <a:ext uri="{FF2B5EF4-FFF2-40B4-BE49-F238E27FC236}">
                <a16:creationId xmlns:a16="http://schemas.microsoft.com/office/drawing/2014/main" id="{886A92DF-D981-4AB2-A1D8-30A6D559EC3E}"/>
              </a:ext>
            </a:extLst>
          </p:cNvPr>
          <p:cNvSpPr txBox="1"/>
          <p:nvPr/>
        </p:nvSpPr>
        <p:spPr>
          <a:xfrm>
            <a:off x="151191" y="260648"/>
            <a:ext cx="879529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100" b="1" dirty="0">
                <a:solidFill>
                  <a:srgbClr val="C00000"/>
                </a:solidFill>
              </a:rPr>
              <a:t>Treatment during </a:t>
            </a:r>
            <a:r>
              <a:rPr lang="en-US" sz="2100" b="1" dirty="0" err="1">
                <a:solidFill>
                  <a:srgbClr val="C00000"/>
                </a:solidFill>
              </a:rPr>
              <a:t>Fiebig</a:t>
            </a:r>
            <a:r>
              <a:rPr lang="en-US" sz="2100" b="1" dirty="0">
                <a:solidFill>
                  <a:srgbClr val="C00000"/>
                </a:solidFill>
              </a:rPr>
              <a:t> stage I blunts peak viremia and preserves CD4+ T cells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A8BC21-9A7D-40C7-B114-10F914A4BE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191" y="2672916"/>
            <a:ext cx="4280571" cy="255181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AA82CFB-3947-4161-AC46-EF19ADA4E5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3719" y="2685007"/>
            <a:ext cx="4089091" cy="257923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6A9934E-C2C8-4115-B126-E0F4741F45E9}"/>
              </a:ext>
            </a:extLst>
          </p:cNvPr>
          <p:cNvSpPr/>
          <p:nvPr/>
        </p:nvSpPr>
        <p:spPr>
          <a:xfrm>
            <a:off x="5796136" y="5582271"/>
            <a:ext cx="31470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dirty="0"/>
              <a:t>Dong et al, 2017, </a:t>
            </a:r>
            <a:r>
              <a:rPr lang="en-ZA" i="1" dirty="0"/>
              <a:t>Lancet HIV</a:t>
            </a:r>
          </a:p>
        </p:txBody>
      </p:sp>
    </p:spTree>
    <p:extLst>
      <p:ext uri="{BB962C8B-B14F-4D97-AF65-F5344CB8AC3E}">
        <p14:creationId xmlns:p14="http://schemas.microsoft.com/office/powerpoint/2010/main" val="2826109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DA34B74-C457-448C-943B-21366127ACAA}"/>
              </a:ext>
            </a:extLst>
          </p:cNvPr>
          <p:cNvSpPr txBox="1"/>
          <p:nvPr/>
        </p:nvSpPr>
        <p:spPr>
          <a:xfrm>
            <a:off x="107504" y="332656"/>
            <a:ext cx="88924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</a:rPr>
              <a:t>Total DNA reservoir is similar in early treated versus untreated participants at </a:t>
            </a:r>
            <a:r>
              <a:rPr lang="en-US" sz="2400" b="1" dirty="0" err="1">
                <a:solidFill>
                  <a:srgbClr val="C00000"/>
                </a:solidFill>
              </a:rPr>
              <a:t>hyperacute</a:t>
            </a:r>
            <a:r>
              <a:rPr lang="en-US" sz="2400" b="1" dirty="0">
                <a:solidFill>
                  <a:srgbClr val="C00000"/>
                </a:solidFill>
              </a:rPr>
              <a:t> infection phase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F4BAC99B-49B5-4733-A232-E55FD595164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3017067"/>
              </p:ext>
            </p:extLst>
          </p:nvPr>
        </p:nvGraphicFramePr>
        <p:xfrm>
          <a:off x="4577853" y="2132856"/>
          <a:ext cx="4899025" cy="3725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Prism 7" r:id="rId3" imgW="4898978" imgH="3725963" progId="Prism7.Document">
                  <p:embed/>
                </p:oleObj>
              </mc:Choice>
              <mc:Fallback>
                <p:oleObj name="Prism 7" r:id="rId3" imgW="4898978" imgH="3725963" progId="Prism7.Document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77853" y="2132856"/>
                        <a:ext cx="4899025" cy="3725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F33DC26A-9C70-45F9-9390-2C7FBB09AE0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7241698"/>
              </p:ext>
            </p:extLst>
          </p:nvPr>
        </p:nvGraphicFramePr>
        <p:xfrm>
          <a:off x="35496" y="2003863"/>
          <a:ext cx="4472830" cy="39454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Prism 7" r:id="rId5" imgW="4536504" imgH="4001693" progId="Prism7.Document">
                  <p:embed/>
                </p:oleObj>
              </mc:Choice>
              <mc:Fallback>
                <p:oleObj name="Prism 7" r:id="rId5" imgW="4536504" imgH="4001693" progId="Prism7.Document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5496" y="2003863"/>
                        <a:ext cx="4472830" cy="39454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495159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7975483-2C30-4390-BE57-18D7101C560C}"/>
              </a:ext>
            </a:extLst>
          </p:cNvPr>
          <p:cNvSpPr/>
          <p:nvPr/>
        </p:nvSpPr>
        <p:spPr>
          <a:xfrm>
            <a:off x="5616116" y="1109248"/>
            <a:ext cx="1137380" cy="309350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7FEFD31-0ECB-4622-A4B4-EEC056FD0623}"/>
              </a:ext>
            </a:extLst>
          </p:cNvPr>
          <p:cNvSpPr txBox="1">
            <a:spLocks/>
          </p:cNvSpPr>
          <p:nvPr/>
        </p:nvSpPr>
        <p:spPr>
          <a:xfrm>
            <a:off x="359532" y="129341"/>
            <a:ext cx="8699624" cy="83417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Arial" charset="0"/>
                <a:cs typeface="Arial" charset="0"/>
              </a:rPr>
              <a:t>HIV persists in lymph nodes of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Arial" charset="0"/>
                <a:cs typeface="Arial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Arial" charset="0"/>
                <a:cs typeface="Arial" charset="0"/>
              </a:rPr>
              <a:t>immediately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Arial" charset="0"/>
                <a:cs typeface="Arial" charset="0"/>
              </a:rPr>
              <a:t> treated </a:t>
            </a:r>
            <a:r>
              <a:rPr lang="en-US" sz="2800" b="1" dirty="0">
                <a:solidFill>
                  <a:srgbClr val="C00000"/>
                </a:solidFill>
                <a:ea typeface="Arial" charset="0"/>
                <a:cs typeface="Arial" charset="0"/>
              </a:rPr>
              <a:t>participants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Arial" charset="0"/>
                <a:cs typeface="Arial" charset="0"/>
              </a:rPr>
              <a:t> 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Arial" charset="0"/>
              <a:cs typeface="Arial" charset="0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Arial" charset="0"/>
                <a:cs typeface="Arial" charset="0"/>
              </a:rPr>
              <a:t>p24+ cells co-localize with BCL6+ 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Arial" charset="0"/>
                <a:cs typeface="Arial" charset="0"/>
              </a:rPr>
              <a:t>cells in the germinal centers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4666F6-C32A-4EE3-A912-C3482B9980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2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74356" y="4251094"/>
            <a:ext cx="2298144" cy="247756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51014EA-410D-425A-A898-3A82E6EE54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00" y="2170926"/>
            <a:ext cx="5546576" cy="419206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0EF563E-8619-4CF5-9BD0-C434BFD2D5B8}"/>
              </a:ext>
            </a:extLst>
          </p:cNvPr>
          <p:cNvSpPr txBox="1"/>
          <p:nvPr/>
        </p:nvSpPr>
        <p:spPr>
          <a:xfrm>
            <a:off x="691099" y="1945610"/>
            <a:ext cx="3902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Acute 53 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(PID 127-33-0942-683)</a:t>
            </a:r>
            <a:endParaRPr kumimoji="0" lang="en-US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6C4EF0A-F224-4E64-AADC-F760F2D280A6}"/>
              </a:ext>
            </a:extLst>
          </p:cNvPr>
          <p:cNvSpPr txBox="1"/>
          <p:nvPr/>
        </p:nvSpPr>
        <p:spPr>
          <a:xfrm rot="20184298">
            <a:off x="2837707" y="3288427"/>
            <a:ext cx="813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00FF"/>
                </a:solidFill>
              </a:rPr>
              <a:t>CD4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209B175-BA2C-4890-A40F-8BBCA9E53693}"/>
              </a:ext>
            </a:extLst>
          </p:cNvPr>
          <p:cNvSpPr txBox="1"/>
          <p:nvPr/>
        </p:nvSpPr>
        <p:spPr>
          <a:xfrm>
            <a:off x="1821435" y="4409482"/>
            <a:ext cx="1706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FF0000"/>
                </a:solidFill>
              </a:rPr>
              <a:t>Viral load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597FCB3-2011-4FCA-B6D8-C573FCC48879}"/>
              </a:ext>
            </a:extLst>
          </p:cNvPr>
          <p:cNvSpPr txBox="1"/>
          <p:nvPr/>
        </p:nvSpPr>
        <p:spPr>
          <a:xfrm>
            <a:off x="5710190" y="1109248"/>
            <a:ext cx="718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00B050"/>
                </a:solidFill>
                <a:latin typeface="Arial" charset="0"/>
                <a:ea typeface="Arial" charset="0"/>
                <a:cs typeface="Arial" charset="0"/>
              </a:rPr>
              <a:t>p24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60E9D0E-1DEB-48BA-9662-B21312042A10}"/>
              </a:ext>
            </a:extLst>
          </p:cNvPr>
          <p:cNvSpPr txBox="1"/>
          <p:nvPr/>
        </p:nvSpPr>
        <p:spPr>
          <a:xfrm>
            <a:off x="5688124" y="1549846"/>
            <a:ext cx="1158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EC3089"/>
                </a:solidFill>
                <a:latin typeface="Arial" charset="0"/>
                <a:ea typeface="Arial" charset="0"/>
                <a:cs typeface="Arial" charset="0"/>
              </a:rPr>
              <a:t>BCL6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C36AEE7-41A9-4E58-BBC5-B8CDD3FDD491}"/>
              </a:ext>
            </a:extLst>
          </p:cNvPr>
          <p:cNvSpPr/>
          <p:nvPr/>
        </p:nvSpPr>
        <p:spPr>
          <a:xfrm>
            <a:off x="5640896" y="4251094"/>
            <a:ext cx="1184608" cy="247193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F5945F0-DCB9-4FC4-9832-50BA84F43F0C}"/>
              </a:ext>
            </a:extLst>
          </p:cNvPr>
          <p:cNvSpPr txBox="1"/>
          <p:nvPr/>
        </p:nvSpPr>
        <p:spPr>
          <a:xfrm>
            <a:off x="5710944" y="1940885"/>
            <a:ext cx="1158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rPr>
              <a:t>DAPI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339FDCC-0356-4E70-827C-A28F2C314F30}"/>
              </a:ext>
            </a:extLst>
          </p:cNvPr>
          <p:cNvSpPr txBox="1"/>
          <p:nvPr/>
        </p:nvSpPr>
        <p:spPr>
          <a:xfrm>
            <a:off x="5710190" y="4421616"/>
            <a:ext cx="718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00B050"/>
                </a:solidFill>
                <a:latin typeface="Arial" charset="0"/>
                <a:ea typeface="Arial" charset="0"/>
                <a:cs typeface="Arial" charset="0"/>
              </a:rPr>
              <a:t>p24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05C757F-0465-4841-8B96-E7155723C0E9}"/>
              </a:ext>
            </a:extLst>
          </p:cNvPr>
          <p:cNvSpPr txBox="1"/>
          <p:nvPr/>
        </p:nvSpPr>
        <p:spPr>
          <a:xfrm>
            <a:off x="5688124" y="4862214"/>
            <a:ext cx="1158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EC3089"/>
                </a:solidFill>
                <a:latin typeface="Arial" charset="0"/>
                <a:ea typeface="Arial" charset="0"/>
                <a:cs typeface="Arial" charset="0"/>
              </a:rPr>
              <a:t>BCL6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B8E423E-31D9-41F9-A81D-0ABDAEFCC508}"/>
              </a:ext>
            </a:extLst>
          </p:cNvPr>
          <p:cNvSpPr txBox="1"/>
          <p:nvPr/>
        </p:nvSpPr>
        <p:spPr>
          <a:xfrm>
            <a:off x="5710944" y="5253253"/>
            <a:ext cx="1158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rPr>
              <a:t>DAPI</a:t>
            </a:r>
          </a:p>
        </p:txBody>
      </p:sp>
      <p:pic>
        <p:nvPicPr>
          <p:cNvPr id="16" name="Picture 15" descr="05262017ZazaTissueFAXS-Region 004 (original).tif">
            <a:extLst>
              <a:ext uri="{FF2B5EF4-FFF2-40B4-BE49-F238E27FC236}">
                <a16:creationId xmlns:a16="http://schemas.microsoft.com/office/drawing/2014/main" id="{D72B374B-2509-4AC1-A2C8-FE628061222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6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3496" y="1109248"/>
            <a:ext cx="2305660" cy="3093502"/>
          </a:xfrm>
          <a:prstGeom prst="rect">
            <a:avLst/>
          </a:prstGeom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99DBBFA-1518-49C3-99F0-65BB6D5565A7}"/>
              </a:ext>
            </a:extLst>
          </p:cNvPr>
          <p:cNvCxnSpPr/>
          <p:nvPr/>
        </p:nvCxnSpPr>
        <p:spPr>
          <a:xfrm>
            <a:off x="6408204" y="1394438"/>
            <a:ext cx="1440160" cy="498103"/>
          </a:xfrm>
          <a:prstGeom prst="straightConnector1">
            <a:avLst/>
          </a:prstGeom>
          <a:ln w="6032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BCF1985-0B61-4D7D-A67F-5A643EC595B6}"/>
              </a:ext>
            </a:extLst>
          </p:cNvPr>
          <p:cNvCxnSpPr/>
          <p:nvPr/>
        </p:nvCxnSpPr>
        <p:spPr>
          <a:xfrm>
            <a:off x="6455900" y="4689021"/>
            <a:ext cx="1105870" cy="442054"/>
          </a:xfrm>
          <a:prstGeom prst="straightConnector1">
            <a:avLst/>
          </a:prstGeom>
          <a:ln w="6032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87D863DF-3249-4B66-A6B7-96E45D32429A}"/>
              </a:ext>
            </a:extLst>
          </p:cNvPr>
          <p:cNvSpPr/>
          <p:nvPr/>
        </p:nvSpPr>
        <p:spPr>
          <a:xfrm>
            <a:off x="7833616" y="1675108"/>
            <a:ext cx="720080" cy="648357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79466D8-EA9D-454A-86B1-9AE80BBF0C40}"/>
              </a:ext>
            </a:extLst>
          </p:cNvPr>
          <p:cNvSpPr/>
          <p:nvPr/>
        </p:nvSpPr>
        <p:spPr>
          <a:xfrm rot="467284">
            <a:off x="7510228" y="4486578"/>
            <a:ext cx="830143" cy="1652931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1488D8F-9ED6-4FF9-92E6-0A6241F7CFAF}"/>
              </a:ext>
            </a:extLst>
          </p:cNvPr>
          <p:cNvSpPr/>
          <p:nvPr/>
        </p:nvSpPr>
        <p:spPr>
          <a:xfrm>
            <a:off x="193773" y="6004691"/>
            <a:ext cx="1677927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457200">
              <a:defRPr/>
            </a:pPr>
            <a:r>
              <a:rPr lang="en-US" b="1" kern="0" dirty="0">
                <a:solidFill>
                  <a:prstClr val="black"/>
                </a:solidFill>
              </a:rPr>
              <a:t>Age: </a:t>
            </a:r>
            <a:r>
              <a:rPr lang="en-US" kern="0" dirty="0">
                <a:solidFill>
                  <a:prstClr val="black"/>
                </a:solidFill>
              </a:rPr>
              <a:t>19</a:t>
            </a:r>
          </a:p>
          <a:p>
            <a:pPr lvl="0" defTabSz="457200">
              <a:defRPr/>
            </a:pPr>
            <a:r>
              <a:rPr lang="en-US" b="1" kern="0" dirty="0">
                <a:solidFill>
                  <a:prstClr val="black"/>
                </a:solidFill>
              </a:rPr>
              <a:t>VL: </a:t>
            </a:r>
            <a:r>
              <a:rPr lang="en-US" kern="0" dirty="0">
                <a:solidFill>
                  <a:prstClr val="black"/>
                </a:solidFill>
              </a:rPr>
              <a:t>&lt;20 cps/ml</a:t>
            </a:r>
            <a:endParaRPr lang="en-US" b="1" kern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9398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EC526-32AF-49C8-A9B8-ACED208D4A42}"/>
              </a:ext>
            </a:extLst>
          </p:cNvPr>
          <p:cNvSpPr txBox="1">
            <a:spLocks/>
          </p:cNvSpPr>
          <p:nvPr/>
        </p:nvSpPr>
        <p:spPr>
          <a:xfrm>
            <a:off x="228600" y="370464"/>
            <a:ext cx="8534400" cy="466248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j-ea"/>
                <a:cs typeface="Arial" panose="020B0604020202020204" pitchFamily="34" charset="0"/>
              </a:rPr>
              <a:t>What about sensitivity of transmitted/founder virus to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j-ea"/>
                <a:cs typeface="Arial" panose="020B0604020202020204" pitchFamily="34" charset="0"/>
              </a:rPr>
              <a:t>bNAb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j-ea"/>
                <a:cs typeface="Arial" panose="020B0604020202020204" pitchFamily="34" charset="0"/>
              </a:rPr>
              <a:t>s?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1CD958F-3D26-4DA8-9831-800C09062D05}"/>
              </a:ext>
            </a:extLst>
          </p:cNvPr>
          <p:cNvGrpSpPr/>
          <p:nvPr/>
        </p:nvGrpSpPr>
        <p:grpSpPr>
          <a:xfrm>
            <a:off x="152400" y="1143000"/>
            <a:ext cx="8836143" cy="5365846"/>
            <a:chOff x="0" y="1500188"/>
            <a:chExt cx="9144000" cy="5136403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EB1647F1-B34E-42DB-8CC7-A7396DA5E1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428875" y="1500188"/>
              <a:ext cx="4860925" cy="457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86185D0-C6D3-494A-9849-36FB448CC0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86500" y="2000250"/>
              <a:ext cx="2400300" cy="147308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kern="0" dirty="0">
                  <a:solidFill>
                    <a:prstClr val="black"/>
                  </a:solidFill>
                  <a:latin typeface="Calibri"/>
                  <a:cs typeface="+mn-cs"/>
                </a:rPr>
                <a:t>V1V2 (glycan dependent)  </a:t>
              </a:r>
              <a:r>
                <a:rPr lang="en-US" kern="0" dirty="0">
                  <a:solidFill>
                    <a:srgbClr val="FF0000"/>
                  </a:solidFill>
                  <a:latin typeface="Calibri"/>
                  <a:cs typeface="+mn-cs"/>
                </a:rPr>
                <a:t>– PG9, PG16, PGT141-145, CH01-04, </a:t>
              </a:r>
              <a:r>
                <a:rPr lang="en-US" sz="2000" kern="0" dirty="0">
                  <a:solidFill>
                    <a:srgbClr val="FF0000"/>
                  </a:solidFill>
                  <a:latin typeface="Calibri"/>
                  <a:cs typeface="+mn-cs"/>
                </a:rPr>
                <a:t>CAP256-VRC26</a:t>
              </a:r>
              <a:r>
                <a:rPr lang="en-US" sz="2000" b="1" kern="0" dirty="0">
                  <a:solidFill>
                    <a:srgbClr val="FF0000"/>
                  </a:solidFill>
                  <a:latin typeface="Calibri"/>
                  <a:cs typeface="+mn-cs"/>
                </a:rPr>
                <a:t>,</a:t>
              </a:r>
              <a:r>
                <a:rPr lang="en-US" sz="2000" b="1" kern="0" dirty="0">
                  <a:solidFill>
                    <a:srgbClr val="002060"/>
                  </a:solidFill>
                  <a:latin typeface="Calibri"/>
                  <a:cs typeface="+mn-cs"/>
                </a:rPr>
                <a:t> PGDM1400</a:t>
              </a:r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5F439615-057B-43EA-8A97-6F12D1884F6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1857375" y="4214813"/>
              <a:ext cx="1303338" cy="17462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arrow" w="med" len="med"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extLst/>
          </p:spPr>
        </p:cxn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23960DF8-D3A0-4E49-9139-0EE82A597C8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0800000">
              <a:off x="5286375" y="2214563"/>
              <a:ext cx="958850" cy="17462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arrow" w="med" len="med"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extLst/>
          </p:spPr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9F93351-3338-4BB3-A5F9-46D857D189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3071813"/>
              <a:ext cx="1892517" cy="147308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kern="0" dirty="0">
                  <a:solidFill>
                    <a:prstClr val="black"/>
                  </a:solidFill>
                  <a:latin typeface="Calibri"/>
                  <a:cs typeface="+mn-cs"/>
                </a:rPr>
                <a:t>CD4 binding site </a:t>
              </a:r>
              <a:r>
                <a:rPr lang="en-US" kern="0" dirty="0">
                  <a:solidFill>
                    <a:srgbClr val="FF0000"/>
                  </a:solidFill>
                  <a:latin typeface="Calibri"/>
                  <a:cs typeface="+mn-cs"/>
                </a:rPr>
                <a:t>b12</a:t>
              </a:r>
              <a:r>
                <a:rPr lang="en-US" kern="0">
                  <a:solidFill>
                    <a:srgbClr val="002060"/>
                  </a:solidFill>
                  <a:latin typeface="Calibri"/>
                  <a:cs typeface="+mn-cs"/>
                </a:rPr>
                <a:t>, </a:t>
              </a:r>
              <a:r>
                <a:rPr lang="en-US" sz="2000" b="1" kern="0">
                  <a:solidFill>
                    <a:srgbClr val="002060"/>
                  </a:solidFill>
                  <a:latin typeface="Calibri"/>
                  <a:cs typeface="+mn-cs"/>
                </a:rPr>
                <a:t>VRC01, 3BNC117, </a:t>
              </a:r>
              <a:r>
                <a:rPr lang="en-US" kern="0">
                  <a:solidFill>
                    <a:srgbClr val="FF0000"/>
                  </a:solidFill>
                  <a:latin typeface="Calibri"/>
                  <a:cs typeface="+mn-cs"/>
                </a:rPr>
                <a:t>HJ16</a:t>
              </a:r>
              <a:r>
                <a:rPr lang="en-US" kern="0" dirty="0">
                  <a:solidFill>
                    <a:srgbClr val="FF0000"/>
                  </a:solidFill>
                  <a:latin typeface="Calibri"/>
                  <a:cs typeface="+mn-cs"/>
                </a:rPr>
                <a:t>, NIH45-46, CH31, CH103, 12A12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C957078-5233-4A9A-90A3-9F029F5EE5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4313" y="5286375"/>
              <a:ext cx="2357437" cy="64815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kern="0" dirty="0">
                  <a:solidFill>
                    <a:srgbClr val="000000"/>
                  </a:solidFill>
                  <a:latin typeface="Calibri"/>
                  <a:cs typeface="+mn-cs"/>
                </a:rPr>
                <a:t>MPER –  </a:t>
              </a:r>
              <a:r>
                <a:rPr lang="en-US" kern="0" dirty="0">
                  <a:solidFill>
                    <a:srgbClr val="FF0000"/>
                  </a:solidFill>
                  <a:latin typeface="Calibri"/>
                  <a:cs typeface="+mn-cs"/>
                </a:rPr>
                <a:t>4E10, 2F5, z13, </a:t>
              </a:r>
              <a:r>
                <a:rPr lang="en-US" sz="2000" b="1" kern="0" dirty="0">
                  <a:solidFill>
                    <a:srgbClr val="002060"/>
                  </a:solidFill>
                  <a:latin typeface="Calibri"/>
                  <a:cs typeface="+mn-cs"/>
                </a:rPr>
                <a:t>10E8</a:t>
              </a: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22A3BB63-E4AF-47A5-B1F4-C1D06FA19BD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2714625" y="5357813"/>
              <a:ext cx="2463800" cy="71437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arrow" w="med" len="med"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extLst/>
          </p:spPr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36284ADB-6FBD-4579-93D0-DBA94D368A2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811338" y="2420938"/>
              <a:ext cx="982662" cy="576262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arrow" w="med" len="med"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extLst/>
          </p:spPr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CFB8FD6-2E11-43FC-93EA-908D2F7820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1714500"/>
              <a:ext cx="2928938" cy="972233"/>
            </a:xfrm>
            <a:prstGeom prst="rect">
              <a:avLst/>
            </a:prstGeom>
            <a:solidFill>
              <a:sysClr val="window" lastClr="FFFFFF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kern="0" dirty="0">
                  <a:solidFill>
                    <a:srgbClr val="000000"/>
                  </a:solidFill>
                  <a:latin typeface="Calibri"/>
                  <a:cs typeface="+mn-cs"/>
                </a:rPr>
                <a:t>C3/V3 (glycan dependent) – 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kern="0" dirty="0">
                  <a:solidFill>
                    <a:srgbClr val="FF0000"/>
                  </a:solidFill>
                  <a:latin typeface="Calibri"/>
                  <a:cs typeface="+mn-cs"/>
                </a:rPr>
                <a:t>2G12, PGT128, </a:t>
              </a:r>
              <a:r>
                <a:rPr lang="en-US" sz="2000" b="1" kern="0" dirty="0">
                  <a:solidFill>
                    <a:srgbClr val="002060"/>
                  </a:solidFill>
                  <a:latin typeface="Calibri"/>
                  <a:cs typeface="+mn-cs"/>
                </a:rPr>
                <a:t>PGT121</a:t>
              </a:r>
              <a:r>
                <a:rPr lang="en-US" sz="2000" kern="0" dirty="0">
                  <a:solidFill>
                    <a:srgbClr val="4F81BD">
                      <a:lumMod val="50000"/>
                    </a:srgbClr>
                  </a:solidFill>
                  <a:latin typeface="Calibri"/>
                  <a:cs typeface="+mn-cs"/>
                </a:rPr>
                <a:t>,</a:t>
              </a:r>
              <a:r>
                <a:rPr lang="en-US" sz="2400" kern="0" dirty="0">
                  <a:solidFill>
                    <a:srgbClr val="4F81BD">
                      <a:lumMod val="50000"/>
                    </a:srgbClr>
                  </a:solidFill>
                  <a:latin typeface="Calibri"/>
                  <a:cs typeface="+mn-cs"/>
                </a:rPr>
                <a:t> </a:t>
              </a:r>
              <a:r>
                <a:rPr lang="en-US" kern="0" dirty="0">
                  <a:solidFill>
                    <a:srgbClr val="FF0000"/>
                  </a:solidFill>
                  <a:latin typeface="Calibri"/>
                  <a:cs typeface="+mn-cs"/>
                </a:rPr>
                <a:t>PGT135</a:t>
              </a:r>
            </a:p>
          </p:txBody>
        </p:sp>
        <p:sp>
          <p:nvSpPr>
            <p:cNvPr id="13" name="TextBox 19">
              <a:extLst>
                <a:ext uri="{FF2B5EF4-FFF2-40B4-BE49-F238E27FC236}">
                  <a16:creationId xmlns:a16="http://schemas.microsoft.com/office/drawing/2014/main" id="{4A35318B-85F2-46A0-9112-2BC9D86055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400" y="6283052"/>
              <a:ext cx="4184489" cy="3535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kern="0" dirty="0">
                  <a:solidFill>
                    <a:prstClr val="black"/>
                  </a:solidFill>
                  <a:latin typeface="Calibri"/>
                  <a:cs typeface="+mn-cs"/>
                </a:rPr>
                <a:t>Adapted from Burton et al, Science, 2012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4719886-95DF-46D2-B465-AE3901FE6A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62800" y="4466272"/>
              <a:ext cx="1981200" cy="15025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kern="0" dirty="0">
                  <a:solidFill>
                    <a:prstClr val="black"/>
                  </a:solidFill>
                  <a:latin typeface="Calibri"/>
                  <a:cs typeface="+mn-cs"/>
                </a:rPr>
                <a:t>gp120-gp41 interface (glycan dependent) </a:t>
              </a:r>
              <a:r>
                <a:rPr lang="en-US" sz="2000" b="1" kern="0" dirty="0">
                  <a:solidFill>
                    <a:srgbClr val="002060"/>
                  </a:solidFill>
                  <a:latin typeface="Calibri"/>
                  <a:cs typeface="+mn-cs"/>
                </a:rPr>
                <a:t>PGT151</a:t>
              </a:r>
              <a:r>
                <a:rPr lang="en-US" sz="2400" kern="0" dirty="0">
                  <a:solidFill>
                    <a:srgbClr val="002060"/>
                  </a:solidFill>
                  <a:latin typeface="Calibri"/>
                  <a:cs typeface="+mn-cs"/>
                </a:rPr>
                <a:t>,</a:t>
              </a:r>
              <a:r>
                <a:rPr lang="en-US" sz="2400" kern="0" dirty="0">
                  <a:solidFill>
                    <a:srgbClr val="8064A2">
                      <a:lumMod val="50000"/>
                    </a:srgbClr>
                  </a:solidFill>
                  <a:latin typeface="Calibri"/>
                  <a:cs typeface="+mn-cs"/>
                </a:rPr>
                <a:t> </a:t>
              </a:r>
              <a:r>
                <a:rPr lang="en-US" kern="0" dirty="0">
                  <a:solidFill>
                    <a:srgbClr val="FF0000"/>
                  </a:solidFill>
                  <a:latin typeface="Calibri"/>
                  <a:cs typeface="+mn-cs"/>
                </a:rPr>
                <a:t>35O22, CAP248 30.2B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7C0A15AF-28A5-4D11-BCB9-F6330751A17C}"/>
                </a:ext>
              </a:extLst>
            </p:cNvPr>
            <p:cNvCxnSpPr/>
            <p:nvPr/>
          </p:nvCxnSpPr>
          <p:spPr>
            <a:xfrm flipH="1" flipV="1">
              <a:off x="5357814" y="4714876"/>
              <a:ext cx="1721283" cy="745752"/>
            </a:xfrm>
            <a:prstGeom prst="straightConnector1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8681392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14005</TotalTime>
  <Words>823</Words>
  <Application>Microsoft Office PowerPoint</Application>
  <PresentationFormat>On-screen Show (4:3)</PresentationFormat>
  <Paragraphs>288</Paragraphs>
  <Slides>12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Times New Roman</vt:lpstr>
      <vt:lpstr>Office Theme</vt:lpstr>
      <vt:lpstr>Prism 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Influence of Gag-Protease-Mediated Fitness on Disease Progression in Individuals Recently Infected with HIV-1 Subtype C</dc:title>
  <dc:creator>Jacs</dc:creator>
  <cp:lastModifiedBy>Thumbi Ndung'u</cp:lastModifiedBy>
  <cp:revision>640</cp:revision>
  <dcterms:created xsi:type="dcterms:W3CDTF">2011-03-22T07:14:30Z</dcterms:created>
  <dcterms:modified xsi:type="dcterms:W3CDTF">2018-07-21T08:20:21Z</dcterms:modified>
</cp:coreProperties>
</file>